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8" r:id="rId4"/>
    <p:sldId id="259" r:id="rId5"/>
    <p:sldId id="278" r:id="rId6"/>
    <p:sldId id="260" r:id="rId7"/>
    <p:sldId id="262" r:id="rId8"/>
    <p:sldId id="257" r:id="rId9"/>
    <p:sldId id="270" r:id="rId10"/>
    <p:sldId id="268" r:id="rId11"/>
    <p:sldId id="269" r:id="rId12"/>
    <p:sldId id="266" r:id="rId13"/>
    <p:sldId id="267" r:id="rId14"/>
    <p:sldId id="276" r:id="rId15"/>
    <p:sldId id="273" r:id="rId16"/>
    <p:sldId id="281" r:id="rId17"/>
    <p:sldId id="279" r:id="rId18"/>
    <p:sldId id="28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Гурова" initials="АГ" lastIdx="2" clrIdx="0">
    <p:extLst>
      <p:ext uri="{19B8F6BF-5375-455C-9EA6-DF929625EA0E}">
        <p15:presenceInfo xmlns:p15="http://schemas.microsoft.com/office/powerpoint/2012/main" userId="cb471cebfdb65b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9898"/>
    <a:srgbClr val="4E4741"/>
    <a:srgbClr val="73943D"/>
    <a:srgbClr val="6A6D76"/>
    <a:srgbClr val="86858B"/>
    <a:srgbClr val="FF94FE"/>
    <a:srgbClr val="FED162"/>
    <a:srgbClr val="FE6601"/>
    <a:srgbClr val="FF94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5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2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73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66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2587" y="3934104"/>
            <a:ext cx="3924046" cy="2700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32587" y="182498"/>
            <a:ext cx="3924046" cy="2700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87494" y="3915625"/>
            <a:ext cx="4067936" cy="2700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26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8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0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2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00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8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3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0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590CF-C3D7-4053-8AA1-B30AED7DB195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CFCB1-C340-46A5-816F-A97819227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5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5344" y="2749521"/>
            <a:ext cx="923468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Источники и тектонические обстановки формирования терригенных пород </a:t>
            </a:r>
            <a:r>
              <a:rPr lang="ru-RU" sz="24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Итмурундинского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аккреционного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комплекса </a:t>
            </a:r>
            <a:endParaRPr lang="ru-RU" sz="2400" b="1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(северное </a:t>
            </a:r>
            <a:r>
              <a:rPr lang="ru-RU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Прибалхашье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, центральный Казахстан)</a:t>
            </a:r>
            <a:endParaRPr lang="ru-RU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3" y="453009"/>
            <a:ext cx="3068581" cy="2044013"/>
          </a:xfrm>
          <a:prstGeom prst="rect">
            <a:avLst/>
          </a:prstGeom>
        </p:spPr>
      </p:pic>
      <p:pic>
        <p:nvPicPr>
          <p:cNvPr id="1026" name="Picture 2" descr="https://www.igm.nsc.ru/images/news2/conf/pic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9" r="41110" b="73367"/>
          <a:stretch/>
        </p:blipFill>
        <p:spPr bwMode="auto">
          <a:xfrm>
            <a:off x="5796238" y="1220392"/>
            <a:ext cx="1617203" cy="12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75620" y="447811"/>
            <a:ext cx="365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Институт геологии и минералогии </a:t>
            </a:r>
          </a:p>
          <a:p>
            <a:pPr algn="ctr"/>
            <a:r>
              <a:rPr lang="ru-RU" b="1" dirty="0" smtClean="0"/>
              <a:t>им. В.С. Соболева СО РАН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51261" y="4368548"/>
            <a:ext cx="5441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Перфилова</a:t>
            </a:r>
            <a:r>
              <a:rPr lang="ru-RU" sz="2000" dirty="0" smtClean="0"/>
              <a:t> А.А., Сафонова И.Ю., </a:t>
            </a:r>
            <a:r>
              <a:rPr lang="ru-RU" sz="2000" dirty="0"/>
              <a:t>С</a:t>
            </a:r>
            <a:r>
              <a:rPr lang="ru-RU" sz="2000" dirty="0" smtClean="0"/>
              <a:t>авинский И.А.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632480" y="6113633"/>
            <a:ext cx="187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Санкт-Петербург</a:t>
            </a:r>
          </a:p>
          <a:p>
            <a:pPr algn="ctr"/>
            <a:r>
              <a:rPr lang="ru-RU" dirty="0" smtClean="0"/>
              <a:t>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0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" r="842" b="2667"/>
          <a:stretch/>
        </p:blipFill>
        <p:spPr>
          <a:xfrm>
            <a:off x="170032" y="1453462"/>
            <a:ext cx="8803934" cy="3498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10143" y="534697"/>
            <a:ext cx="8123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cs typeface="Arial" panose="020B0604020202020204" pitchFamily="34" charset="0"/>
              </a:rPr>
              <a:t>Бинарные диаграммы для осадочных и магматических пород </a:t>
            </a:r>
            <a:r>
              <a:rPr lang="ru-RU" sz="2200" b="1" dirty="0" err="1" smtClean="0">
                <a:cs typeface="Arial" panose="020B0604020202020204" pitchFamily="34" charset="0"/>
              </a:rPr>
              <a:t>Итмурундинского</a:t>
            </a:r>
            <a:r>
              <a:rPr lang="ru-RU" sz="2200" b="1" dirty="0" smtClean="0">
                <a:cs typeface="Arial" panose="020B0604020202020204" pitchFamily="34" charset="0"/>
              </a:rPr>
              <a:t> АК</a:t>
            </a:r>
            <a:endParaRPr lang="ru-RU" sz="2200" b="1" dirty="0">
              <a:cs typeface="Arial" panose="020B0604020202020204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661580" y="5101726"/>
            <a:ext cx="5820838" cy="744818"/>
            <a:chOff x="2611642" y="6055900"/>
            <a:chExt cx="5820838" cy="744818"/>
          </a:xfrm>
        </p:grpSpPr>
        <p:sp>
          <p:nvSpPr>
            <p:cNvPr id="25" name="Равнобедренный треугольник 24"/>
            <p:cNvSpPr/>
            <p:nvPr/>
          </p:nvSpPr>
          <p:spPr>
            <a:xfrm>
              <a:off x="4446256" y="6162921"/>
              <a:ext cx="151666" cy="17685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>
              <a:off x="4446256" y="6521425"/>
              <a:ext cx="151666" cy="158698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611642" y="6525367"/>
              <a:ext cx="181368" cy="181369"/>
            </a:xfrm>
            <a:prstGeom prst="rect">
              <a:avLst/>
            </a:prstGeom>
            <a:solidFill>
              <a:srgbClr val="FE660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611642" y="6158402"/>
              <a:ext cx="181368" cy="181369"/>
            </a:xfrm>
            <a:prstGeom prst="rect">
              <a:avLst/>
            </a:prstGeom>
            <a:solidFill>
              <a:srgbClr val="FED16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93010" y="6088382"/>
              <a:ext cx="1534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Центральный-1</a:t>
              </a:r>
              <a:endParaRPr lang="ru-RU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93010" y="6462164"/>
              <a:ext cx="1534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Центральный-2</a:t>
              </a:r>
              <a:endParaRPr lang="ru-RU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17801" y="6088382"/>
              <a:ext cx="12980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Восточный-1</a:t>
              </a:r>
              <a:endParaRPr lang="ru-RU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23053" y="6446885"/>
              <a:ext cx="12980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Восточный-2</a:t>
              </a:r>
              <a:endParaRPr lang="ru-RU" sz="1600" dirty="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6024244" y="6158402"/>
              <a:ext cx="130869" cy="146956"/>
            </a:xfrm>
            <a:prstGeom prst="ellipse">
              <a:avLst/>
            </a:prstGeom>
            <a:solidFill>
              <a:srgbClr val="FF94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2371" y="6055900"/>
              <a:ext cx="22701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Магматические породы</a:t>
              </a:r>
            </a:p>
            <a:p>
              <a:r>
                <a:rPr lang="ru-RU" sz="1600" dirty="0" err="1" smtClean="0"/>
                <a:t>Итмурундинского</a:t>
              </a:r>
              <a:r>
                <a:rPr lang="ru-RU" sz="1600" dirty="0" smtClean="0"/>
                <a:t> АК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453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/>
          <a:stretch/>
        </p:blipFill>
        <p:spPr>
          <a:xfrm>
            <a:off x="397843" y="1033186"/>
            <a:ext cx="4219383" cy="3719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7" y="1033186"/>
            <a:ext cx="4387389" cy="3717239"/>
          </a:xfrm>
          <a:prstGeom prst="rect">
            <a:avLst/>
          </a:prstGeom>
        </p:spPr>
      </p:pic>
      <p:sp>
        <p:nvSpPr>
          <p:cNvPr id="4" name="object 2"/>
          <p:cNvSpPr txBox="1"/>
          <p:nvPr/>
        </p:nvSpPr>
        <p:spPr>
          <a:xfrm>
            <a:off x="2023174" y="5715196"/>
            <a:ext cx="5097653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600" spc="-20" dirty="0">
                <a:cs typeface="Arial"/>
              </a:rPr>
              <a:t>Нормирование </a:t>
            </a:r>
            <a:r>
              <a:rPr sz="1600" spc="-10" dirty="0" err="1">
                <a:cs typeface="Arial"/>
              </a:rPr>
              <a:t>по</a:t>
            </a:r>
            <a:r>
              <a:rPr sz="1600" spc="-10" dirty="0">
                <a:cs typeface="Arial"/>
              </a:rPr>
              <a:t> </a:t>
            </a:r>
            <a:r>
              <a:rPr lang="ru-RU" sz="1600" spc="-10" dirty="0">
                <a:solidFill>
                  <a:srgbClr val="006FC0"/>
                </a:solidFill>
                <a:cs typeface="Arial"/>
              </a:rPr>
              <a:t>(</a:t>
            </a:r>
            <a:r>
              <a:rPr sz="1600" spc="-10" dirty="0" smtClean="0">
                <a:solidFill>
                  <a:srgbClr val="006FC0"/>
                </a:solidFill>
                <a:cs typeface="Arial"/>
              </a:rPr>
              <a:t>Sun</a:t>
            </a:r>
            <a:r>
              <a:rPr sz="1600" spc="-10" dirty="0">
                <a:solidFill>
                  <a:srgbClr val="006FC0"/>
                </a:solidFill>
                <a:cs typeface="Arial"/>
              </a:rPr>
              <a:t>, </a:t>
            </a:r>
            <a:r>
              <a:rPr sz="1600" spc="-15" dirty="0">
                <a:solidFill>
                  <a:srgbClr val="006FC0"/>
                </a:solidFill>
                <a:cs typeface="Arial"/>
              </a:rPr>
              <a:t>McDonough,</a:t>
            </a:r>
            <a:r>
              <a:rPr sz="1600" spc="225" dirty="0">
                <a:solidFill>
                  <a:srgbClr val="006FC0"/>
                </a:solidFill>
                <a:cs typeface="Arial"/>
              </a:rPr>
              <a:t> </a:t>
            </a:r>
            <a:r>
              <a:rPr sz="1600" spc="-15" dirty="0" smtClean="0">
                <a:solidFill>
                  <a:srgbClr val="006FC0"/>
                </a:solidFill>
                <a:cs typeface="Arial"/>
              </a:rPr>
              <a:t>1989</a:t>
            </a:r>
            <a:r>
              <a:rPr lang="ru-RU" sz="1600" spc="-15" dirty="0" smtClean="0">
                <a:solidFill>
                  <a:srgbClr val="006FC0"/>
                </a:solidFill>
                <a:cs typeface="Arial"/>
              </a:rPr>
              <a:t>)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spc="-30" dirty="0">
                <a:cs typeface="Arial"/>
              </a:rPr>
              <a:t>PAAS </a:t>
            </a:r>
            <a:r>
              <a:rPr sz="1600" spc="-15" dirty="0" err="1">
                <a:cs typeface="Arial"/>
              </a:rPr>
              <a:t>по</a:t>
            </a:r>
            <a:r>
              <a:rPr sz="1600" spc="-15" dirty="0">
                <a:cs typeface="Arial"/>
              </a:rPr>
              <a:t> </a:t>
            </a:r>
            <a:r>
              <a:rPr lang="ru-RU" sz="1600" spc="-25" dirty="0">
                <a:solidFill>
                  <a:srgbClr val="006FC0"/>
                </a:solidFill>
                <a:cs typeface="Arial"/>
              </a:rPr>
              <a:t>(</a:t>
            </a:r>
            <a:r>
              <a:rPr sz="1600" spc="-25" dirty="0" smtClean="0">
                <a:solidFill>
                  <a:srgbClr val="006FC0"/>
                </a:solidFill>
                <a:cs typeface="Arial"/>
              </a:rPr>
              <a:t>Taylor</a:t>
            </a:r>
            <a:r>
              <a:rPr lang="ru-RU" sz="1600" spc="-25" dirty="0" smtClean="0">
                <a:solidFill>
                  <a:srgbClr val="006FC0"/>
                </a:solidFill>
                <a:cs typeface="Arial"/>
              </a:rPr>
              <a:t>,</a:t>
            </a:r>
            <a:r>
              <a:rPr sz="1600" spc="-15" dirty="0" smtClean="0">
                <a:solidFill>
                  <a:srgbClr val="006FC0"/>
                </a:solidFill>
                <a:cs typeface="Arial"/>
              </a:rPr>
              <a:t> </a:t>
            </a:r>
            <a:r>
              <a:rPr sz="1600" spc="-15" dirty="0">
                <a:solidFill>
                  <a:srgbClr val="006FC0"/>
                </a:solidFill>
                <a:cs typeface="Arial"/>
              </a:rPr>
              <a:t>McLennan,</a:t>
            </a:r>
            <a:r>
              <a:rPr sz="1600" spc="180" dirty="0">
                <a:solidFill>
                  <a:srgbClr val="006FC0"/>
                </a:solidFill>
                <a:cs typeface="Arial"/>
              </a:rPr>
              <a:t> </a:t>
            </a:r>
            <a:r>
              <a:rPr sz="1600" spc="-15" dirty="0" smtClean="0">
                <a:solidFill>
                  <a:srgbClr val="006FC0"/>
                </a:solidFill>
                <a:cs typeface="Arial"/>
              </a:rPr>
              <a:t>1985</a:t>
            </a:r>
            <a:r>
              <a:rPr lang="ru-RU" sz="1600" spc="-15" dirty="0" smtClean="0">
                <a:solidFill>
                  <a:srgbClr val="006FC0"/>
                </a:solidFill>
                <a:cs typeface="Arial"/>
              </a:rPr>
              <a:t>)</a:t>
            </a:r>
            <a:endParaRPr sz="1600" dirty="0"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953832" y="4780329"/>
            <a:ext cx="3128391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1400" spc="-5" dirty="0">
                <a:cs typeface="Arial" panose="020B0604020202020204" pitchFamily="34" charset="0"/>
              </a:rPr>
              <a:t>Нормированные </a:t>
            </a:r>
            <a:r>
              <a:rPr sz="1400" spc="-10" dirty="0">
                <a:cs typeface="Arial" panose="020B0604020202020204" pitchFamily="34" charset="0"/>
              </a:rPr>
              <a:t>по хондриту </a:t>
            </a:r>
            <a:r>
              <a:rPr sz="1400" spc="-5" dirty="0">
                <a:cs typeface="Arial" panose="020B0604020202020204" pitchFamily="34" charset="0"/>
              </a:rPr>
              <a:t>кривые  распределения </a:t>
            </a:r>
            <a:r>
              <a:rPr sz="1400" spc="-10" dirty="0">
                <a:cs typeface="Arial" panose="020B0604020202020204" pitchFamily="34" charset="0"/>
              </a:rPr>
              <a:t>РЗЭ </a:t>
            </a:r>
            <a:r>
              <a:rPr sz="1400" spc="-5" dirty="0">
                <a:cs typeface="Arial" panose="020B0604020202020204" pitchFamily="34" charset="0"/>
              </a:rPr>
              <a:t>для </a:t>
            </a:r>
            <a:r>
              <a:rPr sz="1400" spc="-10" dirty="0">
                <a:cs typeface="Arial" panose="020B0604020202020204" pitchFamily="34" charset="0"/>
              </a:rPr>
              <a:t>песчаников  Итмурундинского</a:t>
            </a:r>
            <a:r>
              <a:rPr sz="1400" spc="35" dirty="0">
                <a:cs typeface="Arial" panose="020B0604020202020204" pitchFamily="34" charset="0"/>
              </a:rPr>
              <a:t> </a:t>
            </a:r>
            <a:r>
              <a:rPr sz="1400" spc="5" dirty="0">
                <a:cs typeface="Arial" panose="020B0604020202020204" pitchFamily="34" charset="0"/>
              </a:rPr>
              <a:t>АК</a:t>
            </a:r>
            <a:endParaRPr sz="1400" dirty="0">
              <a:cs typeface="Arial" panose="020B0604020202020204" pitchFamily="34" charset="0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071610" y="4747184"/>
            <a:ext cx="399796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cs typeface="Arial" panose="020B0604020202020204" pitchFamily="34" charset="0"/>
              </a:rPr>
              <a:t>Нормированные </a:t>
            </a:r>
            <a:r>
              <a:rPr sz="1400" spc="-10" dirty="0">
                <a:cs typeface="Arial" panose="020B0604020202020204" pitchFamily="34" charset="0"/>
              </a:rPr>
              <a:t>по </a:t>
            </a:r>
            <a:r>
              <a:rPr sz="1400" spc="-5" dirty="0">
                <a:cs typeface="Arial" panose="020B0604020202020204" pitchFamily="34" charset="0"/>
              </a:rPr>
              <a:t>примитивной </a:t>
            </a:r>
            <a:r>
              <a:rPr sz="1400" spc="-5" dirty="0" err="1">
                <a:cs typeface="Arial" panose="020B0604020202020204" pitchFamily="34" charset="0"/>
              </a:rPr>
              <a:t>мантии</a:t>
            </a:r>
            <a:r>
              <a:rPr sz="1400" spc="-5" dirty="0">
                <a:cs typeface="Arial" panose="020B0604020202020204" pitchFamily="34" charset="0"/>
              </a:rPr>
              <a:t> </a:t>
            </a:r>
            <a:r>
              <a:rPr sz="1400" spc="-5" dirty="0" err="1" smtClean="0">
                <a:cs typeface="Arial" panose="020B0604020202020204" pitchFamily="34" charset="0"/>
              </a:rPr>
              <a:t>мульти</a:t>
            </a:r>
            <a:r>
              <a:rPr sz="1400" spc="-10" dirty="0" err="1" smtClean="0">
                <a:cs typeface="Arial" panose="020B0604020202020204" pitchFamily="34" charset="0"/>
              </a:rPr>
              <a:t>компонентные</a:t>
            </a:r>
            <a:r>
              <a:rPr sz="1400" spc="-10" dirty="0" smtClean="0">
                <a:cs typeface="Arial" panose="020B0604020202020204" pitchFamily="34" charset="0"/>
              </a:rPr>
              <a:t> </a:t>
            </a:r>
            <a:r>
              <a:rPr sz="1400" spc="-10" dirty="0">
                <a:cs typeface="Arial" panose="020B0604020202020204" pitchFamily="34" charset="0"/>
              </a:rPr>
              <a:t>спектры </a:t>
            </a:r>
            <a:r>
              <a:rPr sz="1400" spc="-5" dirty="0">
                <a:cs typeface="Arial" panose="020B0604020202020204" pitchFamily="34" charset="0"/>
              </a:rPr>
              <a:t>для </a:t>
            </a:r>
            <a:r>
              <a:rPr sz="1400" spc="-10" dirty="0">
                <a:cs typeface="Arial" panose="020B0604020202020204" pitchFamily="34" charset="0"/>
              </a:rPr>
              <a:t>песчаников  Итмурундинского</a:t>
            </a:r>
            <a:r>
              <a:rPr sz="1400" spc="35" dirty="0">
                <a:cs typeface="Arial" panose="020B0604020202020204" pitchFamily="34" charset="0"/>
              </a:rPr>
              <a:t> </a:t>
            </a:r>
            <a:r>
              <a:rPr sz="1400" spc="5" dirty="0">
                <a:cs typeface="Arial" panose="020B0604020202020204" pitchFamily="34" charset="0"/>
              </a:rPr>
              <a:t>АК</a:t>
            </a:r>
            <a:endParaRPr sz="1400" dirty="0">
              <a:cs typeface="Arial" panose="020B0604020202020204" pitchFamily="34" charset="0"/>
            </a:endParaRPr>
          </a:p>
        </p:txBody>
      </p:sp>
      <p:sp>
        <p:nvSpPr>
          <p:cNvPr id="7" name="object 5"/>
          <p:cNvSpPr txBox="1">
            <a:spLocks/>
          </p:cNvSpPr>
          <p:nvPr/>
        </p:nvSpPr>
        <p:spPr>
          <a:xfrm>
            <a:off x="1403763" y="404813"/>
            <a:ext cx="633647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Химический </a:t>
            </a:r>
            <a:r>
              <a:rPr lang="ru-RU" sz="2200" b="1" spc="-1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состав </a:t>
            </a:r>
            <a:r>
              <a:rPr lang="ru-RU" sz="2200" b="1" spc="-5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песчаников </a:t>
            </a:r>
            <a:r>
              <a:rPr lang="ru-RU" sz="2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ru-RU" sz="2200" b="1" spc="-5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редкие</a:t>
            </a:r>
            <a:r>
              <a:rPr lang="ru-RU" sz="2200" b="1" spc="-75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200" b="1" spc="-1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элементы</a:t>
            </a:r>
            <a:endParaRPr lang="ru-RU" sz="2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62144" y="1252620"/>
            <a:ext cx="193964" cy="207819"/>
          </a:xfrm>
          <a:prstGeom prst="ellipse">
            <a:avLst/>
          </a:prstGeom>
          <a:solidFill>
            <a:srgbClr val="9C63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756108" y="1202642"/>
            <a:ext cx="571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cs typeface="Arial" panose="020B0604020202020204" pitchFamily="34" charset="0"/>
              </a:rPr>
              <a:t>PAAS</a:t>
            </a: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967058" y="1252620"/>
            <a:ext cx="193964" cy="207819"/>
          </a:xfrm>
          <a:prstGeom prst="ellipse">
            <a:avLst/>
          </a:prstGeom>
          <a:solidFill>
            <a:srgbClr val="9C63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161698" y="1202642"/>
            <a:ext cx="571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cs typeface="Arial" panose="020B0604020202020204" pitchFamily="34" charset="0"/>
              </a:rPr>
              <a:t>PAAS</a:t>
            </a:r>
            <a:endParaRPr lang="ru-RU" sz="1400" b="1" dirty="0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244" y="2229463"/>
            <a:ext cx="192505" cy="1179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403832" y="2597698"/>
            <a:ext cx="1441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</a:t>
            </a:r>
            <a:r>
              <a:rPr lang="ru-RU" sz="1400" dirty="0" smtClean="0"/>
              <a:t>орода/хондрит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98096" y="2114234"/>
            <a:ext cx="200527" cy="1382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527194" y="2597699"/>
            <a:ext cx="243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порода/примитивная мантия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837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657452" y="28875"/>
            <a:ext cx="8161596" cy="6829125"/>
            <a:chOff x="838025" y="28875"/>
            <a:chExt cx="8161596" cy="682912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7" t="6323" r="5438" b="3757"/>
            <a:stretch/>
          </p:blipFill>
          <p:spPr>
            <a:xfrm>
              <a:off x="838025" y="398207"/>
              <a:ext cx="3742786" cy="306688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" t="4651" r="5734" b="3488"/>
            <a:stretch/>
          </p:blipFill>
          <p:spPr>
            <a:xfrm>
              <a:off x="4687494" y="417457"/>
              <a:ext cx="3638359" cy="304763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899341" y="28875"/>
              <a:ext cx="42846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b="1" dirty="0" smtClean="0">
                  <a:cs typeface="Arial" panose="020B0604020202020204" pitchFamily="34" charset="0"/>
                </a:rPr>
                <a:t>Классификационные диаграммы</a:t>
              </a:r>
              <a:endParaRPr lang="ru-RU" sz="2200" b="1" dirty="0"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7367" y="526055"/>
              <a:ext cx="1131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Pettijohn</a:t>
              </a:r>
              <a:r>
                <a:rPr lang="en-US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, 1983</a:t>
              </a:r>
              <a:endParaRPr lang="ru-RU" sz="1200" i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59754" y="502745"/>
              <a:ext cx="10054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Herron, 1988</a:t>
              </a:r>
              <a:endParaRPr lang="ru-RU" sz="1200" i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" t="3825" r="4718" b="2489"/>
            <a:stretch/>
          </p:blipFill>
          <p:spPr>
            <a:xfrm>
              <a:off x="961423" y="3590175"/>
              <a:ext cx="3726071" cy="326782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4687494" y="4874256"/>
              <a:ext cx="431212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1400" dirty="0" smtClean="0">
                  <a:cs typeface="Arial" panose="020B0604020202020204" pitchFamily="34" charset="0"/>
                </a:rPr>
                <a:t>Значение </a:t>
              </a:r>
              <a:r>
                <a:rPr lang="en-US" sz="1400" dirty="0" smtClean="0">
                  <a:cs typeface="Arial" panose="020B0604020202020204" pitchFamily="34" charset="0"/>
                </a:rPr>
                <a:t>ICV&gt;1</a:t>
              </a:r>
              <a:r>
                <a:rPr lang="ru-RU" sz="1400" dirty="0" smtClean="0">
                  <a:cs typeface="Arial" panose="020B0604020202020204" pitchFamily="34" charset="0"/>
                </a:rPr>
                <a:t> указывает на незначительное присутствие глинистых минералов, и в большей степени таких породообразующих минералов как </a:t>
              </a:r>
              <a:r>
                <a:rPr lang="ru-RU" sz="1400" b="1" dirty="0" smtClean="0">
                  <a:cs typeface="Arial" panose="020B0604020202020204" pitchFamily="34" charset="0"/>
                </a:rPr>
                <a:t>плагиоклаз, КПШ,</a:t>
              </a:r>
              <a:r>
                <a:rPr lang="en-US" sz="1400" b="1" dirty="0" smtClean="0">
                  <a:cs typeface="Arial" panose="020B0604020202020204" pitchFamily="34" charset="0"/>
                </a:rPr>
                <a:t> </a:t>
              </a:r>
              <a:r>
                <a:rPr lang="ru-RU" sz="1400" b="1" dirty="0" smtClean="0">
                  <a:cs typeface="Arial" panose="020B0604020202020204" pitchFamily="34" charset="0"/>
                </a:rPr>
                <a:t>амфиболы, пироксены</a:t>
              </a:r>
              <a:r>
                <a:rPr lang="ru-RU" sz="1400" dirty="0" smtClean="0">
                  <a:cs typeface="Arial" panose="020B0604020202020204" pitchFamily="34" charset="0"/>
                </a:rPr>
                <a:t>, а также </a:t>
              </a:r>
              <a:r>
                <a:rPr lang="ru-RU" sz="1400" b="1" dirty="0" smtClean="0">
                  <a:cs typeface="Arial" panose="020B0604020202020204" pitchFamily="34" charset="0"/>
                </a:rPr>
                <a:t>обломков пород</a:t>
              </a:r>
              <a:r>
                <a:rPr lang="ru-RU" sz="1400" dirty="0" smtClean="0">
                  <a:cs typeface="Arial" panose="020B0604020202020204" pitchFamily="34" charset="0"/>
                </a:rPr>
                <a:t>.</a:t>
              </a:r>
              <a:endParaRPr lang="ru-RU" sz="1400" dirty="0"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7720" y="6077175"/>
              <a:ext cx="41329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spc="-5" dirty="0">
                  <a:cs typeface="Arial" panose="020B0604020202020204" pitchFamily="34" charset="0"/>
                </a:rPr>
                <a:t>CIA</a:t>
              </a:r>
              <a:r>
                <a:rPr lang="pt-BR" sz="1400" spc="-5" dirty="0">
                  <a:cs typeface="Arial" panose="020B0604020202020204" pitchFamily="34" charset="0"/>
                </a:rPr>
                <a:t>=(Al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3</a:t>
              </a:r>
              <a:r>
                <a:rPr lang="pt-BR" sz="1400" spc="-5" dirty="0">
                  <a:cs typeface="Arial" panose="020B0604020202020204" pitchFamily="34" charset="0"/>
                </a:rPr>
                <a:t>/(Al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3</a:t>
              </a:r>
              <a:r>
                <a:rPr lang="pt-BR" sz="1400" spc="-5" dirty="0">
                  <a:cs typeface="Arial" panose="020B0604020202020204" pitchFamily="34" charset="0"/>
                </a:rPr>
                <a:t>+CaO+Na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O+K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O))*100  </a:t>
              </a:r>
              <a:r>
                <a:rPr lang="pt-BR" sz="1400" b="1" spc="-5" dirty="0">
                  <a:cs typeface="Arial" panose="020B0604020202020204" pitchFamily="34" charset="0"/>
                </a:rPr>
                <a:t>ICV</a:t>
              </a:r>
              <a:r>
                <a:rPr lang="pt-BR" sz="1400" spc="-5" dirty="0">
                  <a:cs typeface="Arial" panose="020B0604020202020204" pitchFamily="34" charset="0"/>
                </a:rPr>
                <a:t>=(TiO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+Fe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3</a:t>
              </a:r>
              <a:r>
                <a:rPr lang="pt-BR" sz="1400" spc="-5" dirty="0">
                  <a:cs typeface="Arial" panose="020B0604020202020204" pitchFamily="34" charset="0"/>
                </a:rPr>
                <a:t>+MnO+MgO+CaO+K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O+Na</a:t>
              </a:r>
              <a:r>
                <a:rPr lang="pt-BR" sz="1400" spc="-7" baseline="-21604" dirty="0">
                  <a:cs typeface="Arial" panose="020B0604020202020204" pitchFamily="34" charset="0"/>
                </a:rPr>
                <a:t>2</a:t>
              </a:r>
              <a:r>
                <a:rPr lang="pt-BR" sz="1400" spc="-5" dirty="0">
                  <a:cs typeface="Arial" panose="020B0604020202020204" pitchFamily="34" charset="0"/>
                </a:rPr>
                <a:t>O)/</a:t>
              </a:r>
              <a:r>
                <a:rPr lang="pt-BR" sz="1400" spc="-5" dirty="0" smtClean="0">
                  <a:cs typeface="Arial" panose="020B0604020202020204" pitchFamily="34" charset="0"/>
                </a:rPr>
                <a:t>Al</a:t>
              </a:r>
              <a:r>
                <a:rPr lang="pt-BR" sz="1400" spc="-7" baseline="-21604" dirty="0" smtClean="0">
                  <a:cs typeface="Arial" panose="020B0604020202020204" pitchFamily="34" charset="0"/>
                </a:rPr>
                <a:t>2</a:t>
              </a:r>
              <a:r>
                <a:rPr lang="pt-BR" sz="1400" spc="-5" dirty="0" smtClean="0">
                  <a:cs typeface="Arial" panose="020B0604020202020204" pitchFamily="34" charset="0"/>
                </a:rPr>
                <a:t>O</a:t>
              </a:r>
              <a:r>
                <a:rPr lang="pt-BR" sz="1400" spc="-7" baseline="-21604" dirty="0" smtClean="0">
                  <a:cs typeface="Arial" panose="020B0604020202020204" pitchFamily="34" charset="0"/>
                </a:rPr>
                <a:t>3</a:t>
              </a:r>
              <a:endParaRPr lang="pt-BR" sz="1400" baseline="-21604" dirty="0">
                <a:cs typeface="Arial" panose="020B0604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687494" y="3671337"/>
              <a:ext cx="409613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400" b="1" dirty="0" smtClean="0">
                  <a:cs typeface="Arial" panose="020B0604020202020204" pitchFamily="34" charset="0"/>
                </a:rPr>
                <a:t>CIA</a:t>
              </a:r>
              <a:r>
                <a:rPr lang="en-US" sz="1400" dirty="0" smtClean="0">
                  <a:cs typeface="Arial" panose="020B0604020202020204" pitchFamily="34" charset="0"/>
                </a:rPr>
                <a:t> - </a:t>
              </a:r>
              <a:r>
                <a:rPr lang="en-GB" sz="1400" dirty="0" smtClean="0">
                  <a:cs typeface="Arial" panose="020B0604020202020204" pitchFamily="34" charset="0"/>
                </a:rPr>
                <a:t>Chemical </a:t>
              </a:r>
              <a:r>
                <a:rPr lang="en-GB" sz="1400" dirty="0">
                  <a:cs typeface="Arial" panose="020B0604020202020204" pitchFamily="34" charset="0"/>
                </a:rPr>
                <a:t>Index of Alteration (</a:t>
              </a:r>
              <a:r>
                <a:rPr lang="ru-RU" sz="1400" dirty="0">
                  <a:cs typeface="Arial" panose="020B0604020202020204" pitchFamily="34" charset="0"/>
                </a:rPr>
                <a:t>химический индекс изменчивости</a:t>
              </a:r>
              <a:r>
                <a:rPr lang="ru-RU" sz="1400" dirty="0" smtClean="0">
                  <a:cs typeface="Arial" panose="020B0604020202020204" pitchFamily="34" charset="0"/>
                </a:rPr>
                <a:t>) </a:t>
              </a:r>
              <a:r>
                <a:rPr lang="ru-RU" sz="1400" i="1" dirty="0">
                  <a:solidFill>
                    <a:srgbClr val="0070C0"/>
                  </a:solidFill>
                  <a:cs typeface="Arial" panose="020B0604020202020204" pitchFamily="34" charset="0"/>
                </a:rPr>
                <a:t>(</a:t>
              </a:r>
              <a:r>
                <a:rPr lang="en-GB" sz="14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Nesbitt</a:t>
              </a:r>
              <a:r>
                <a:rPr lang="en-GB" sz="1400" i="1" dirty="0">
                  <a:solidFill>
                    <a:srgbClr val="0070C0"/>
                  </a:solidFill>
                  <a:cs typeface="Arial" panose="020B0604020202020204" pitchFamily="34" charset="0"/>
                </a:rPr>
                <a:t>, Young, </a:t>
              </a:r>
              <a:r>
                <a:rPr lang="en-GB" sz="14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1982</a:t>
              </a:r>
              <a:r>
                <a:rPr lang="ru-RU" sz="14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)</a:t>
              </a:r>
              <a:r>
                <a:rPr lang="en-GB" sz="14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.</a:t>
              </a:r>
              <a:endParaRPr lang="en-GB" sz="1400" i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  <a:p>
              <a:pPr algn="just"/>
              <a:endParaRPr lang="ru-RU" sz="1400" b="1" dirty="0" smtClean="0">
                <a:cs typeface="Arial" panose="020B0604020202020204" pitchFamily="34" charset="0"/>
              </a:endParaRPr>
            </a:p>
            <a:p>
              <a:pPr algn="just"/>
              <a:r>
                <a:rPr lang="en-GB" sz="1400" b="1" dirty="0" smtClean="0">
                  <a:cs typeface="Arial" panose="020B0604020202020204" pitchFamily="34" charset="0"/>
                </a:rPr>
                <a:t>ICV</a:t>
              </a:r>
              <a:r>
                <a:rPr lang="en-GB" sz="1400" dirty="0" smtClean="0">
                  <a:cs typeface="Arial" panose="020B0604020202020204" pitchFamily="34" charset="0"/>
                </a:rPr>
                <a:t> – </a:t>
              </a:r>
              <a:r>
                <a:rPr lang="en-GB" sz="1400" dirty="0">
                  <a:cs typeface="Arial" panose="020B0604020202020204" pitchFamily="34" charset="0"/>
                </a:rPr>
                <a:t>Index of Compositional Variation  </a:t>
              </a:r>
              <a:r>
                <a:rPr lang="en-GB" sz="1400" dirty="0" smtClean="0">
                  <a:cs typeface="Arial" panose="020B0604020202020204" pitchFamily="34" charset="0"/>
                </a:rPr>
                <a:t>(</a:t>
              </a:r>
              <a:r>
                <a:rPr lang="ru-RU" sz="1400" dirty="0">
                  <a:cs typeface="Arial" panose="020B0604020202020204" pitchFamily="34" charset="0"/>
                </a:rPr>
                <a:t>индекс композиционной вариации</a:t>
              </a:r>
              <a:r>
                <a:rPr lang="ru-RU" sz="1400" dirty="0" smtClean="0">
                  <a:cs typeface="Arial" panose="020B0604020202020204" pitchFamily="34" charset="0"/>
                </a:rPr>
                <a:t>) </a:t>
              </a:r>
              <a:r>
                <a:rPr lang="ru-RU" sz="1400" i="1" spc="-15" dirty="0">
                  <a:solidFill>
                    <a:srgbClr val="0070C0"/>
                  </a:solidFill>
                  <a:cs typeface="Arial" panose="020B0604020202020204" pitchFamily="34" charset="0"/>
                </a:rPr>
                <a:t>(</a:t>
              </a:r>
              <a:r>
                <a:rPr lang="en-GB" sz="1400" i="1" spc="-15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Cox </a:t>
              </a:r>
              <a:r>
                <a:rPr lang="en-GB" sz="1400" i="1" spc="-5" dirty="0">
                  <a:solidFill>
                    <a:srgbClr val="0070C0"/>
                  </a:solidFill>
                  <a:cs typeface="Arial" panose="020B0604020202020204" pitchFamily="34" charset="0"/>
                </a:rPr>
                <a:t>et al.,</a:t>
              </a:r>
              <a:r>
                <a:rPr lang="en-GB" sz="1400" i="1" spc="80" dirty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GB" sz="1400" i="1" spc="-1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1995</a:t>
              </a:r>
              <a:r>
                <a:rPr lang="ru-RU" sz="1400" i="1" spc="-1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)</a:t>
              </a:r>
              <a:r>
                <a:rPr lang="en-GB" sz="1400" i="1" spc="-1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 rot="19209214">
              <a:off x="1820508" y="1807805"/>
              <a:ext cx="506027" cy="310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 rot="18204171">
              <a:off x="2984354" y="2168510"/>
              <a:ext cx="506027" cy="2086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 rot="17968533">
              <a:off x="3406803" y="2380917"/>
              <a:ext cx="640751" cy="2086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329199" y="2541753"/>
              <a:ext cx="480980" cy="2086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039517" y="2563529"/>
              <a:ext cx="351351" cy="251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9562120">
              <a:off x="2064336" y="2333254"/>
              <a:ext cx="495445" cy="119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 rot="19338732">
              <a:off x="1855780" y="1988604"/>
              <a:ext cx="6799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 smtClean="0">
                  <a:latin typeface="Arial Narrow" panose="020B0606020202030204" pitchFamily="34" charset="0"/>
                </a:rPr>
                <a:t>граувакки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9758007">
              <a:off x="1977863" y="2258050"/>
              <a:ext cx="7697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 smtClean="0">
                  <a:latin typeface="Arial Narrow" panose="020B0606020202030204" pitchFamily="34" charset="0"/>
                </a:rPr>
                <a:t>литарениты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00337" y="2481943"/>
              <a:ext cx="5309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 smtClean="0">
                  <a:latin typeface="Arial Narrow" panose="020B0606020202030204" pitchFamily="34" charset="0"/>
                </a:rPr>
                <a:t>аркозы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7912452">
              <a:off x="2875337" y="2098167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 smtClean="0">
                  <a:latin typeface="Arial Narrow" panose="020B0606020202030204" pitchFamily="34" charset="0"/>
                </a:rPr>
                <a:t>субаркозы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17912452">
              <a:off x="3231665" y="2340829"/>
              <a:ext cx="9364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 smtClean="0">
                  <a:latin typeface="Arial Narrow" panose="020B0606020202030204" pitchFamily="34" charset="0"/>
                </a:rPr>
                <a:t>сублитарениты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17652" y="2536220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800" dirty="0" smtClean="0">
                  <a:latin typeface="Arial Narrow" panose="020B0606020202030204" pitchFamily="34" charset="0"/>
                </a:rPr>
                <a:t>кварцевые</a:t>
              </a:r>
            </a:p>
            <a:p>
              <a:pPr algn="ctr"/>
              <a:r>
                <a:rPr lang="ru-RU" sz="800" dirty="0" err="1" smtClean="0">
                  <a:latin typeface="Arial Narrow" panose="020B0606020202030204" pitchFamily="34" charset="0"/>
                </a:rPr>
                <a:t>арениты</a:t>
              </a:r>
              <a:endParaRPr lang="ru-RU" sz="800" dirty="0">
                <a:latin typeface="Arial Narrow" panose="020B0606020202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745087" y="5376930"/>
              <a:ext cx="482958" cy="164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745087" y="5690482"/>
              <a:ext cx="482958" cy="1642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09749" y="5294914"/>
              <a:ext cx="10246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Arial Narrow" panose="020B0606020202030204" pitchFamily="34" charset="0"/>
                </a:rPr>
                <a:t>незрелые осадки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67456" y="5623151"/>
              <a:ext cx="909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Arial Narrow" panose="020B0606020202030204" pitchFamily="34" charset="0"/>
                </a:rPr>
                <a:t>зрелые осадки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498959" y="4319434"/>
              <a:ext cx="200943" cy="85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278835" y="4256113"/>
              <a:ext cx="200943" cy="992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967686" y="4338412"/>
              <a:ext cx="12634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Arial Narrow" panose="020B0606020202030204" pitchFamily="34" charset="0"/>
                </a:rPr>
                <a:t>слабое выветривание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5400000">
              <a:off x="3579650" y="4403004"/>
              <a:ext cx="15376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Arial Narrow" panose="020B0606020202030204" pitchFamily="34" charset="0"/>
                </a:rPr>
                <a:t>интенсивное выветривание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457167" y="2522085"/>
              <a:ext cx="475976" cy="1834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497575" y="1871273"/>
              <a:ext cx="613246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313854" y="2011796"/>
              <a:ext cx="740382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103175" y="1183298"/>
              <a:ext cx="740382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5164984" y="1232543"/>
              <a:ext cx="589900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273813" y="1841779"/>
              <a:ext cx="291830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5987479" y="2320125"/>
              <a:ext cx="294759" cy="2075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17364968">
              <a:off x="6051856" y="1871260"/>
              <a:ext cx="430609" cy="149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 rot="17364968">
              <a:off x="5606189" y="2257726"/>
              <a:ext cx="430609" cy="149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67439" y="1841779"/>
              <a:ext cx="713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 smtClean="0">
                  <a:latin typeface="Arial Narrow" panose="020B0606020202030204" pitchFamily="34" charset="0"/>
                </a:rPr>
                <a:t>кварцевые</a:t>
              </a:r>
            </a:p>
            <a:p>
              <a:pPr algn="ctr"/>
              <a:r>
                <a:rPr lang="ru-RU" sz="1000" dirty="0" err="1" smtClean="0">
                  <a:latin typeface="Arial Narrow" panose="020B0606020202030204" pitchFamily="34" charset="0"/>
                </a:rPr>
                <a:t>арениты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8921" y="2381160"/>
              <a:ext cx="6976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 err="1" smtClean="0">
                  <a:latin typeface="Arial Narrow" panose="020B0606020202030204" pitchFamily="34" charset="0"/>
                </a:rPr>
                <a:t>субаркозы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78291" y="1800842"/>
              <a:ext cx="8643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 err="1" smtClean="0">
                  <a:latin typeface="Arial Narrow" panose="020B0606020202030204" pitchFamily="34" charset="0"/>
                </a:rPr>
                <a:t>сублитарениты</a:t>
              </a:r>
              <a:endParaRPr lang="ru-RU" sz="900" dirty="0">
                <a:latin typeface="Arial Narrow" panose="020B0606020202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59860" y="2384548"/>
              <a:ext cx="5309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 err="1" smtClean="0">
                  <a:latin typeface="Arial Narrow" panose="020B0606020202030204" pitchFamily="34" charset="0"/>
                </a:rPr>
                <a:t>аркозы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304326">
              <a:off x="5466634" y="2221501"/>
              <a:ext cx="6575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 err="1" smtClean="0">
                  <a:latin typeface="Arial Narrow" panose="020B0606020202030204" pitchFamily="34" charset="0"/>
                </a:rPr>
                <a:t>граувакки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8735227">
              <a:off x="5889996" y="1802916"/>
              <a:ext cx="7136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 err="1" smtClean="0">
                  <a:latin typeface="Arial Narrow" panose="020B0606020202030204" pitchFamily="34" charset="0"/>
                </a:rPr>
                <a:t>литарениты</a:t>
              </a:r>
              <a:endParaRPr lang="ru-RU" sz="900" dirty="0">
                <a:latin typeface="Arial Narrow" panose="020B0606020202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47460" y="1863477"/>
              <a:ext cx="5533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dirty="0" smtClean="0">
                  <a:latin typeface="Arial Narrow" panose="020B0606020202030204" pitchFamily="34" charset="0"/>
                </a:rPr>
                <a:t>сланцы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49408" y="1224128"/>
              <a:ext cx="7104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Fe-</a:t>
              </a:r>
              <a:r>
                <a:rPr lang="ru-RU" sz="1000" dirty="0" smtClean="0">
                  <a:latin typeface="Arial Narrow" panose="020B0606020202030204" pitchFamily="34" charset="0"/>
                </a:rPr>
                <a:t>сланцы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25317" y="1229120"/>
              <a:ext cx="8451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latin typeface="Arial Narrow" panose="020B0606020202030204" pitchFamily="34" charset="0"/>
                </a:rPr>
                <a:t>Fe-</a:t>
              </a:r>
              <a:r>
                <a:rPr lang="ru-RU" sz="1000" dirty="0" smtClean="0">
                  <a:latin typeface="Arial Narrow" panose="020B0606020202030204" pitchFamily="34" charset="0"/>
                </a:rPr>
                <a:t>песчаники</a:t>
              </a:r>
              <a:endParaRPr lang="ru-RU" sz="1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34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" y="3637715"/>
            <a:ext cx="8595377" cy="29809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61455" y="6331872"/>
            <a:ext cx="1621091" cy="286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Bhatia</a:t>
            </a:r>
            <a:r>
              <a:rPr lang="ru-RU" sz="1200" i="1" dirty="0">
                <a:solidFill>
                  <a:srgbClr val="0070C0"/>
                </a:solidFill>
                <a:cs typeface="Arial" panose="020B0604020202020204" pitchFamily="34" charset="0"/>
              </a:rPr>
              <a:t>,</a:t>
            </a:r>
            <a:r>
              <a:rPr lang="ru-RU" sz="1200" i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ru-RU" sz="1200" i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Crook</a:t>
            </a:r>
            <a:r>
              <a:rPr lang="ru-RU" sz="1200" i="1" dirty="0" smtClean="0">
                <a:solidFill>
                  <a:srgbClr val="0070C0"/>
                </a:solidFill>
                <a:cs typeface="Arial" panose="020B0604020202020204" pitchFamily="34" charset="0"/>
              </a:rPr>
              <a:t>, 1986</a:t>
            </a:r>
            <a:endParaRPr lang="ru-RU" sz="1200" i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8932" y="70805"/>
            <a:ext cx="4386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cs typeface="Arial" panose="020B0604020202020204" pitchFamily="34" charset="0"/>
              </a:rPr>
              <a:t>Дискриминационные диаграммы</a:t>
            </a:r>
            <a:endParaRPr lang="ru-RU" sz="2200" b="1" dirty="0"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877814" y="440137"/>
            <a:ext cx="3982249" cy="3303456"/>
            <a:chOff x="2324660" y="440137"/>
            <a:chExt cx="3982249" cy="330345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" t="4447" r="5447" b="3679"/>
            <a:stretch/>
          </p:blipFill>
          <p:spPr>
            <a:xfrm>
              <a:off x="2324660" y="440137"/>
              <a:ext cx="3982249" cy="330345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20221" y="551902"/>
              <a:ext cx="1575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Floyd</a:t>
              </a:r>
              <a:r>
                <a:rPr lang="ru-RU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, </a:t>
              </a:r>
              <a:r>
                <a:rPr lang="en-US" sz="1200" i="1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Leveridge</a:t>
              </a:r>
              <a:r>
                <a:rPr lang="en-US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, 1987</a:t>
              </a:r>
              <a:endParaRPr lang="ru-RU" sz="1200" i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382003" y="440137"/>
            <a:ext cx="4137051" cy="3403590"/>
            <a:chOff x="382003" y="440137"/>
            <a:chExt cx="4137051" cy="340359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03" y="440137"/>
              <a:ext cx="4137051" cy="34035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706746" y="520807"/>
              <a:ext cx="15672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McLennan et al., 1993</a:t>
              </a:r>
              <a:endParaRPr lang="ru-RU" sz="1200" i="1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89203" y="1700331"/>
            <a:ext cx="884172" cy="158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09912" y="1600191"/>
            <a:ext cx="1492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 Narrow" panose="020B0606020202030204" pitchFamily="34" charset="0"/>
              </a:rPr>
              <a:t>д</a:t>
            </a:r>
            <a:r>
              <a:rPr lang="ru-RU" sz="1000" dirty="0" smtClean="0">
                <a:latin typeface="Arial Narrow" panose="020B0606020202030204" pitchFamily="34" charset="0"/>
              </a:rPr>
              <a:t>уга андезитового состава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84568" y="2555631"/>
            <a:ext cx="790139" cy="138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803556" y="2458722"/>
            <a:ext cx="1208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 Narrow" panose="020B0606020202030204" pitchFamily="34" charset="0"/>
              </a:rPr>
              <a:t>д</a:t>
            </a:r>
            <a:r>
              <a:rPr lang="ru-RU" sz="1000" dirty="0" smtClean="0">
                <a:latin typeface="Arial Narrow" panose="020B0606020202030204" pitchFamily="34" charset="0"/>
              </a:rPr>
              <a:t>уга кислого состава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13969" y="2797908"/>
            <a:ext cx="406400" cy="455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078976" y="2790093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Arial Narrow" panose="020B0606020202030204" pitchFamily="34" charset="0"/>
              </a:rPr>
              <a:t>п</a:t>
            </a:r>
            <a:r>
              <a:rPr lang="ru-RU" sz="1000" dirty="0" smtClean="0">
                <a:latin typeface="Arial Narrow" panose="020B0606020202030204" pitchFamily="34" charset="0"/>
              </a:rPr>
              <a:t>ассивная </a:t>
            </a:r>
          </a:p>
          <a:p>
            <a:pPr algn="ctr"/>
            <a:r>
              <a:rPr lang="ru-RU" sz="1000" dirty="0" smtClean="0">
                <a:latin typeface="Arial Narrow" panose="020B0606020202030204" pitchFamily="34" charset="0"/>
              </a:rPr>
              <a:t>окраина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40062" y="3190203"/>
            <a:ext cx="523631" cy="12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845749" y="3089664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 Narrow" panose="020B0606020202030204" pitchFamily="34" charset="0"/>
              </a:rPr>
              <a:t>в</a:t>
            </a:r>
            <a:r>
              <a:rPr lang="ru-RU" sz="1000" dirty="0" smtClean="0">
                <a:latin typeface="Arial Narrow" panose="020B0606020202030204" pitchFamily="34" charset="0"/>
              </a:rPr>
              <a:t>ерхняя кора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37014" y="1000497"/>
            <a:ext cx="1533084" cy="207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939867" y="977064"/>
            <a:ext cx="9845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err="1">
                <a:latin typeface="Arial Narrow" panose="020B0606020202030204" pitchFamily="34" charset="0"/>
              </a:rPr>
              <a:t>т</a:t>
            </a:r>
            <a:r>
              <a:rPr lang="ru-RU" sz="1000" dirty="0" err="1" smtClean="0">
                <a:latin typeface="Arial Narrow" panose="020B0606020202030204" pitchFamily="34" charset="0"/>
              </a:rPr>
              <a:t>олеитовая</a:t>
            </a:r>
            <a:r>
              <a:rPr lang="ru-RU" sz="1000" dirty="0" smtClean="0">
                <a:latin typeface="Arial Narrow" panose="020B0606020202030204" pitchFamily="34" charset="0"/>
              </a:rPr>
              <a:t> дуга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6747" y="2138674"/>
            <a:ext cx="179889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 Narrow" panose="020B0606020202030204" pitchFamily="34" charset="0"/>
              </a:rPr>
              <a:t>д</a:t>
            </a:r>
            <a:r>
              <a:rPr lang="ru-RU" sz="1000" dirty="0" smtClean="0">
                <a:latin typeface="Arial Narrow" panose="020B0606020202030204" pitchFamily="34" charset="0"/>
              </a:rPr>
              <a:t>уга среднего/основного состава</a:t>
            </a:r>
            <a:endParaRPr lang="ru-RU" sz="1000" dirty="0"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50235" y="2755044"/>
            <a:ext cx="298869" cy="181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277782" y="2704943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Базальт</a:t>
            </a:r>
            <a:endParaRPr lang="ru-RU" sz="1000" b="1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24748" y="2096791"/>
            <a:ext cx="378096" cy="134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2525896" y="2050625"/>
            <a:ext cx="617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CCCCFF"/>
                </a:solidFill>
                <a:latin typeface="Arial Narrow" panose="020B0606020202030204" pitchFamily="34" charset="0"/>
              </a:rPr>
              <a:t>Андезит</a:t>
            </a:r>
            <a:endParaRPr lang="ru-RU" sz="1000" b="1" dirty="0">
              <a:solidFill>
                <a:srgbClr val="CCCCFF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55480" y="1777476"/>
            <a:ext cx="691393" cy="134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649104" y="1719656"/>
            <a:ext cx="16514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3399"/>
                </a:solidFill>
                <a:latin typeface="Arial Narrow" panose="020B0606020202030204" pitchFamily="34" charset="0"/>
              </a:rPr>
              <a:t>Вулканиты кислого состава</a:t>
            </a:r>
            <a:endParaRPr lang="ru-RU" sz="1000" b="1" dirty="0">
              <a:solidFill>
                <a:srgbClr val="FF3399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005659" y="865071"/>
            <a:ext cx="873008" cy="151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651649" y="974753"/>
            <a:ext cx="12522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Фанерозойские</a:t>
            </a:r>
            <a:r>
              <a:rPr lang="ru-RU" sz="9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граниты</a:t>
            </a:r>
            <a:endParaRPr lang="ru-RU" sz="9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50528" y="1388983"/>
            <a:ext cx="224939" cy="84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1813553" y="1301105"/>
            <a:ext cx="89319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n w="0">
                  <a:noFill/>
                </a:ln>
                <a:latin typeface="Arial Narrow" panose="020B0606020202030204" pitchFamily="34" charset="0"/>
              </a:rPr>
              <a:t>Верхняя кора</a:t>
            </a:r>
            <a:endParaRPr lang="ru-RU" sz="1000" b="1" dirty="0">
              <a:ln w="0">
                <a:noFill/>
              </a:ln>
              <a:latin typeface="Arial Narrow" panose="020B0606020202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265129" y="5574082"/>
            <a:ext cx="1185399" cy="488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151511" y="5495173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 Narrow" panose="020B0606020202030204" pitchFamily="34" charset="0"/>
              </a:rPr>
              <a:t>A-</a:t>
            </a:r>
            <a:r>
              <a:rPr lang="ru-RU" sz="900" dirty="0" smtClean="0">
                <a:latin typeface="Arial Narrow" panose="020B0606020202030204" pitchFamily="34" charset="0"/>
              </a:rPr>
              <a:t>внутриокеаническая дуга</a:t>
            </a:r>
          </a:p>
          <a:p>
            <a:r>
              <a:rPr lang="en-US" sz="900" dirty="0" smtClean="0">
                <a:latin typeface="Arial Narrow" panose="020B0606020202030204" pitchFamily="34" charset="0"/>
              </a:rPr>
              <a:t>B-</a:t>
            </a:r>
            <a:r>
              <a:rPr lang="ru-RU" sz="900" dirty="0" smtClean="0">
                <a:latin typeface="Arial Narrow" panose="020B0606020202030204" pitchFamily="34" charset="0"/>
              </a:rPr>
              <a:t>континентальная дуга</a:t>
            </a:r>
          </a:p>
          <a:p>
            <a:r>
              <a:rPr lang="en-US" sz="900" dirty="0" smtClean="0">
                <a:latin typeface="Arial Narrow" panose="020B0606020202030204" pitchFamily="34" charset="0"/>
              </a:rPr>
              <a:t>C-</a:t>
            </a:r>
            <a:r>
              <a:rPr lang="ru-RU" sz="900" dirty="0" smtClean="0">
                <a:latin typeface="Arial Narrow" panose="020B0606020202030204" pitchFamily="34" charset="0"/>
              </a:rPr>
              <a:t>активная окраина</a:t>
            </a:r>
          </a:p>
          <a:p>
            <a:r>
              <a:rPr lang="en-US" sz="900" dirty="0" smtClean="0">
                <a:latin typeface="Arial Narrow" panose="020B0606020202030204" pitchFamily="34" charset="0"/>
              </a:rPr>
              <a:t>D-</a:t>
            </a:r>
            <a:r>
              <a:rPr lang="ru-RU" sz="900" dirty="0" smtClean="0">
                <a:latin typeface="Arial Narrow" panose="020B0606020202030204" pitchFamily="34" charset="0"/>
              </a:rPr>
              <a:t>пассивная окраина</a:t>
            </a:r>
            <a:endParaRPr lang="ru-RU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5"/>
          <a:stretch/>
        </p:blipFill>
        <p:spPr>
          <a:xfrm>
            <a:off x="1216681" y="766985"/>
            <a:ext cx="6710638" cy="5169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8931" y="182209"/>
            <a:ext cx="43861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cs typeface="Arial" panose="020B0604020202020204" pitchFamily="34" charset="0"/>
              </a:rPr>
              <a:t>Дискриминационные диаграммы</a:t>
            </a:r>
            <a:endParaRPr lang="ru-RU" sz="2200" b="1" dirty="0"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0503" y="5936037"/>
            <a:ext cx="1956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Dickinson et al., 1983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0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428" y="6022242"/>
            <a:ext cx="89951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Фрагмент геологической карты СССР, масштаб 1:200 000, серия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Прибалхашская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, лист 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</a:rPr>
              <a:t>L-43-XI (Геологическая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…, 1960), с полученными петрографическими, изотопными и геохронологическими данными для песчаников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Итмурундинского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 аккреционного комплекса. </a:t>
            </a:r>
            <a:endParaRPr lang="ru-RU" sz="1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49994" y="355536"/>
            <a:ext cx="7644013" cy="5666706"/>
            <a:chOff x="621146" y="455289"/>
            <a:chExt cx="7644013" cy="566670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"/>
            <a:stretch/>
          </p:blipFill>
          <p:spPr>
            <a:xfrm>
              <a:off x="621146" y="455289"/>
              <a:ext cx="7644013" cy="5666706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621146" y="532016"/>
              <a:ext cx="0" cy="365760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55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 flipH="1">
            <a:off x="1884956" y="135727"/>
            <a:ext cx="5374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Тектонические обстановки формирования</a:t>
            </a:r>
            <a:endParaRPr lang="ru-RU" sz="22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87692" y="3094039"/>
            <a:ext cx="8168615" cy="3631467"/>
            <a:chOff x="485774" y="2243139"/>
            <a:chExt cx="8168615" cy="363146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14922" t="38333" r="16562" b="14584"/>
            <a:stretch/>
          </p:blipFill>
          <p:spPr>
            <a:xfrm>
              <a:off x="485774" y="2243139"/>
              <a:ext cx="8168615" cy="3157538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2441050" y="4444779"/>
              <a:ext cx="1176793" cy="310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298757" y="4444778"/>
              <a:ext cx="1176793" cy="310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21780" y="4444778"/>
              <a:ext cx="1144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астеносфера</a:t>
              </a:r>
              <a:endParaRPr lang="ru-RU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05777" y="4444778"/>
              <a:ext cx="1144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астеносфера</a:t>
              </a:r>
              <a:endParaRPr lang="ru-RU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65450" y="2490081"/>
              <a:ext cx="531413" cy="316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СОХ</a:t>
              </a:r>
              <a:endParaRPr lang="ru-RU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1878" y="3238830"/>
              <a:ext cx="1221851" cy="307777"/>
            </a:xfrm>
            <a:prstGeom prst="rect">
              <a:avLst/>
            </a:prstGeom>
            <a:solidFill>
              <a:srgbClr val="86858B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континент</a:t>
              </a:r>
              <a:endParaRPr lang="ru-RU" sz="14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1879" y="4468632"/>
              <a:ext cx="792480" cy="357810"/>
            </a:xfrm>
            <a:prstGeom prst="rect">
              <a:avLst/>
            </a:prstGeom>
            <a:solidFill>
              <a:srgbClr val="4E4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1878" y="4468632"/>
              <a:ext cx="1144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литосфера</a:t>
              </a:r>
              <a:endParaRPr lang="ru-RU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21780" y="2243139"/>
              <a:ext cx="21060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а</a:t>
              </a:r>
              <a:r>
                <a:rPr lang="ru-RU" sz="1400" dirty="0" smtClean="0"/>
                <a:t>ккреционный комплекс</a:t>
              </a:r>
              <a:endParaRPr lang="ru-RU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27854" y="2397027"/>
              <a:ext cx="21060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м</a:t>
              </a:r>
              <a:r>
                <a:rPr lang="ru-RU" sz="1400" dirty="0" smtClean="0"/>
                <a:t>етаморфический пояс</a:t>
              </a:r>
              <a:endParaRPr lang="ru-RU" sz="14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321780" y="2550915"/>
              <a:ext cx="938255" cy="454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34440" y="2559830"/>
              <a:ext cx="2113060" cy="318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внутриокеаническая дуга</a:t>
              </a:r>
              <a:endParaRPr lang="ru-RU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21780" y="3273436"/>
              <a:ext cx="1144989" cy="523220"/>
            </a:xfrm>
            <a:prstGeom prst="rect">
              <a:avLst/>
            </a:prstGeom>
            <a:solidFill>
              <a:srgbClr val="73943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 smtClean="0"/>
                <a:t>задуговый</a:t>
              </a:r>
              <a:r>
                <a:rPr lang="ru-RU" sz="1400" dirty="0" smtClean="0"/>
                <a:t> </a:t>
              </a:r>
            </a:p>
            <a:p>
              <a:pPr algn="ctr"/>
              <a:r>
                <a:rPr lang="ru-RU" sz="1400" dirty="0" smtClean="0"/>
                <a:t>бассейн</a:t>
              </a:r>
              <a:endParaRPr lang="ru-RU" sz="14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38145" y="3968733"/>
              <a:ext cx="1188722" cy="348825"/>
            </a:xfrm>
            <a:prstGeom prst="rect">
              <a:avLst/>
            </a:prstGeom>
            <a:solidFill>
              <a:srgbClr val="6A6D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926867" y="3968733"/>
              <a:ext cx="188180" cy="261361"/>
            </a:xfrm>
            <a:prstGeom prst="rect">
              <a:avLst/>
            </a:prstGeom>
            <a:solidFill>
              <a:srgbClr val="6A6D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512612" y="4064499"/>
              <a:ext cx="954157" cy="117887"/>
            </a:xfrm>
            <a:prstGeom prst="rect">
              <a:avLst/>
            </a:prstGeom>
            <a:solidFill>
              <a:srgbClr val="7394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13459" y="3935115"/>
              <a:ext cx="1616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о</a:t>
              </a:r>
              <a:r>
                <a:rPr lang="ru-RU" sz="1400" dirty="0" smtClean="0"/>
                <a:t>кеаническая кора</a:t>
              </a:r>
              <a:endParaRPr lang="ru-RU" sz="14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176299" y="2704804"/>
              <a:ext cx="1510748" cy="1735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27696" y="2608839"/>
              <a:ext cx="2237754" cy="30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err="1"/>
                <a:t>с</a:t>
              </a:r>
              <a:r>
                <a:rPr lang="ru-RU" sz="1400" dirty="0" err="1" smtClean="0"/>
                <a:t>ерпентинитовый</a:t>
              </a:r>
              <a:r>
                <a:rPr lang="ru-RU" sz="1400" dirty="0" smtClean="0"/>
                <a:t> меланж</a:t>
              </a:r>
              <a:endParaRPr lang="ru-RU" sz="1400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122504" y="2823562"/>
              <a:ext cx="1168842" cy="182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19806" y="2763483"/>
              <a:ext cx="2934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о</a:t>
              </a:r>
              <a:r>
                <a:rPr lang="ru-RU" sz="1400" dirty="0" smtClean="0"/>
                <a:t>кеанические острова</a:t>
              </a:r>
              <a:endParaRPr lang="ru-RU" sz="1400" dirty="0"/>
            </a:p>
          </p:txBody>
        </p:sp>
        <p:sp>
          <p:nvSpPr>
            <p:cNvPr id="27" name="Полилиния 26"/>
            <p:cNvSpPr/>
            <p:nvPr/>
          </p:nvSpPr>
          <p:spPr>
            <a:xfrm rot="171538">
              <a:off x="3881984" y="4433552"/>
              <a:ext cx="1165346" cy="857342"/>
            </a:xfrm>
            <a:custGeom>
              <a:avLst/>
              <a:gdLst>
                <a:gd name="connsiteX0" fmla="*/ 23854 w 1072076"/>
                <a:gd name="connsiteY0" fmla="*/ 653916 h 729955"/>
                <a:gd name="connsiteX1" fmla="*/ 365760 w 1072076"/>
                <a:gd name="connsiteY1" fmla="*/ 399474 h 729955"/>
                <a:gd name="connsiteX2" fmla="*/ 842838 w 1072076"/>
                <a:gd name="connsiteY2" fmla="*/ 49617 h 729955"/>
                <a:gd name="connsiteX3" fmla="*/ 1065475 w 1072076"/>
                <a:gd name="connsiteY3" fmla="*/ 9861 h 729955"/>
                <a:gd name="connsiteX4" fmla="*/ 1017767 w 1072076"/>
                <a:gd name="connsiteY4" fmla="*/ 121179 h 729955"/>
                <a:gd name="connsiteX5" fmla="*/ 1017767 w 1072076"/>
                <a:gd name="connsiteY5" fmla="*/ 121179 h 729955"/>
                <a:gd name="connsiteX6" fmla="*/ 787179 w 1072076"/>
                <a:gd name="connsiteY6" fmla="*/ 264302 h 729955"/>
                <a:gd name="connsiteX7" fmla="*/ 437321 w 1072076"/>
                <a:gd name="connsiteY7" fmla="*/ 526695 h 729955"/>
                <a:gd name="connsiteX8" fmla="*/ 143123 w 1072076"/>
                <a:gd name="connsiteY8" fmla="*/ 709575 h 729955"/>
                <a:gd name="connsiteX9" fmla="*/ 0 w 1072076"/>
                <a:gd name="connsiteY9" fmla="*/ 725478 h 729955"/>
                <a:gd name="connsiteX10" fmla="*/ 0 w 1072076"/>
                <a:gd name="connsiteY10" fmla="*/ 725478 h 729955"/>
                <a:gd name="connsiteX11" fmla="*/ 23854 w 1072076"/>
                <a:gd name="connsiteY11" fmla="*/ 653916 h 729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2076" h="729955">
                  <a:moveTo>
                    <a:pt x="23854" y="653916"/>
                  </a:moveTo>
                  <a:lnTo>
                    <a:pt x="365760" y="399474"/>
                  </a:lnTo>
                  <a:cubicBezTo>
                    <a:pt x="502257" y="298758"/>
                    <a:pt x="726219" y="114552"/>
                    <a:pt x="842838" y="49617"/>
                  </a:cubicBezTo>
                  <a:cubicBezTo>
                    <a:pt x="959457" y="-15318"/>
                    <a:pt x="1036320" y="-2066"/>
                    <a:pt x="1065475" y="9861"/>
                  </a:cubicBezTo>
                  <a:cubicBezTo>
                    <a:pt x="1094630" y="21788"/>
                    <a:pt x="1017767" y="121179"/>
                    <a:pt x="1017767" y="121179"/>
                  </a:cubicBezTo>
                  <a:lnTo>
                    <a:pt x="1017767" y="121179"/>
                  </a:lnTo>
                  <a:cubicBezTo>
                    <a:pt x="979336" y="145033"/>
                    <a:pt x="883920" y="196716"/>
                    <a:pt x="787179" y="264302"/>
                  </a:cubicBezTo>
                  <a:cubicBezTo>
                    <a:pt x="690438" y="331888"/>
                    <a:pt x="544664" y="452483"/>
                    <a:pt x="437321" y="526695"/>
                  </a:cubicBezTo>
                  <a:cubicBezTo>
                    <a:pt x="329978" y="600907"/>
                    <a:pt x="216010" y="676445"/>
                    <a:pt x="143123" y="709575"/>
                  </a:cubicBezTo>
                  <a:cubicBezTo>
                    <a:pt x="70236" y="742706"/>
                    <a:pt x="0" y="725478"/>
                    <a:pt x="0" y="725478"/>
                  </a:cubicBezTo>
                  <a:lnTo>
                    <a:pt x="0" y="725478"/>
                  </a:lnTo>
                  <a:lnTo>
                    <a:pt x="23854" y="653916"/>
                  </a:lnTo>
                  <a:close/>
                </a:path>
              </a:pathLst>
            </a:custGeom>
            <a:solidFill>
              <a:srgbClr val="4E4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 rot="19526998" flipH="1">
              <a:off x="3640405" y="4550913"/>
              <a:ext cx="19763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err="1"/>
                <a:t>с</a:t>
              </a:r>
              <a:r>
                <a:rPr lang="ru-RU" sz="1400" dirty="0" err="1" smtClean="0"/>
                <a:t>убдуцирующая</a:t>
              </a:r>
              <a:r>
                <a:rPr lang="ru-RU" sz="1400" dirty="0" smtClean="0"/>
                <a:t> плита</a:t>
              </a:r>
              <a:endParaRPr lang="ru-RU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01038" y="5505274"/>
              <a:ext cx="2138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accent1">
                      <a:lumMod val="50000"/>
                    </a:schemeClr>
                  </a:solidFill>
                </a:rPr>
                <a:t>Safonova et al., 2019</a:t>
              </a:r>
              <a:endParaRPr lang="ru-RU" i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453560" y="2683866"/>
            <a:ext cx="688451" cy="508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65451" y="716870"/>
            <a:ext cx="511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(1)</a:t>
            </a:r>
            <a:endParaRPr lang="ru-RU" sz="22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5451" y="3401815"/>
            <a:ext cx="511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(2)</a:t>
            </a:r>
            <a:endParaRPr lang="ru-RU" sz="2200" b="1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928907" y="540542"/>
            <a:ext cx="6364357" cy="2393848"/>
            <a:chOff x="1561715" y="596529"/>
            <a:chExt cx="6364357" cy="2393848"/>
          </a:xfrm>
        </p:grpSpPr>
        <p:pic>
          <p:nvPicPr>
            <p:cNvPr id="1026" name="Picture 2" descr="https://ars.els-cdn.com/content/image/1-s2.0-S0012821X16307579-gr0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34"/>
            <a:stretch/>
          </p:blipFill>
          <p:spPr bwMode="auto">
            <a:xfrm>
              <a:off x="1561715" y="879354"/>
              <a:ext cx="6364357" cy="2111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Группа 48"/>
            <p:cNvGrpSpPr/>
            <p:nvPr/>
          </p:nvGrpSpPr>
          <p:grpSpPr>
            <a:xfrm>
              <a:off x="1959019" y="596529"/>
              <a:ext cx="5630590" cy="2393848"/>
              <a:chOff x="1959019" y="596529"/>
              <a:chExt cx="5630590" cy="2393848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5531636" y="596529"/>
                <a:ext cx="1635732" cy="3357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540860" y="2192253"/>
                <a:ext cx="626767" cy="7981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3235962" y="776408"/>
                <a:ext cx="1071716" cy="3637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440704" y="794688"/>
                <a:ext cx="214890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/>
                  <a:t>к</a:t>
                </a:r>
                <a:r>
                  <a:rPr lang="ru-RU" sz="1600" dirty="0" smtClean="0"/>
                  <a:t>онтинентальная дуга</a:t>
                </a:r>
                <a:endParaRPr lang="ru-RU" sz="16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830320" y="908309"/>
                <a:ext cx="21489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/>
                  <a:t>вулканическая дуга</a:t>
                </a:r>
                <a:endParaRPr lang="ru-RU" sz="1600" dirty="0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1959019" y="1593506"/>
                <a:ext cx="907869" cy="162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4678257" y="1571092"/>
                <a:ext cx="676142" cy="158169"/>
              </a:xfrm>
              <a:prstGeom prst="rect">
                <a:avLst/>
              </a:prstGeom>
              <a:solidFill>
                <a:srgbClr val="9898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004919" y="1859028"/>
                <a:ext cx="17356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/>
                  <a:t>о</a:t>
                </a:r>
                <a:r>
                  <a:rPr lang="ru-RU" sz="1600" dirty="0" smtClean="0"/>
                  <a:t>кеаническая</a:t>
                </a:r>
              </a:p>
              <a:p>
                <a:pPr algn="ctr"/>
                <a:r>
                  <a:rPr lang="ru-RU" sz="1600" dirty="0" smtClean="0"/>
                  <a:t>кора</a:t>
                </a:r>
                <a:endParaRPr lang="ru-RU" sz="1600" dirty="0"/>
              </a:p>
            </p:txBody>
          </p: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4497953" y="1643630"/>
                <a:ext cx="374768" cy="29201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Прямоугольник 46"/>
            <p:cNvSpPr/>
            <p:nvPr/>
          </p:nvSpPr>
          <p:spPr>
            <a:xfrm>
              <a:off x="1797785" y="1382486"/>
              <a:ext cx="1193823" cy="552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740063" y="2535328"/>
            <a:ext cx="713497" cy="656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100" y="190614"/>
            <a:ext cx="8899207" cy="64767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800" b="1" spc="-5" dirty="0">
                <a:latin typeface="Calibri"/>
                <a:cs typeface="Calibri"/>
              </a:rPr>
              <a:t>Выводы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2700" marR="6985" algn="just">
              <a:buFontTx/>
              <a:buAutoNum type="arabicPeriod"/>
              <a:tabLst>
                <a:tab pos="287655" algn="l"/>
              </a:tabLst>
            </a:pPr>
            <a:r>
              <a:rPr lang="ru-RU" dirty="0" smtClean="0"/>
              <a:t>Песчаники </a:t>
            </a:r>
            <a:r>
              <a:rPr lang="ru-RU" dirty="0"/>
              <a:t>итмурундинской и тюретайской свит входят в состав Итмурундинского аккреционного комплекса и ассоциируют с осадочными и магматическими породами океанического происхождения. Микропалеонтологический возраст итмурундинской и тюретайской свит – ранний-средний </a:t>
            </a:r>
            <a:r>
              <a:rPr lang="ru-RU" dirty="0" err="1"/>
              <a:t>ордовик</a:t>
            </a:r>
            <a:r>
              <a:rPr lang="ru-RU" dirty="0"/>
              <a:t> и поздний </a:t>
            </a:r>
            <a:r>
              <a:rPr lang="ru-RU" dirty="0" err="1"/>
              <a:t>ордовик</a:t>
            </a:r>
            <a:r>
              <a:rPr lang="ru-RU" dirty="0"/>
              <a:t> – ранний силур соответственно. По петрографическим и геохимическим характеристикам песчаники </a:t>
            </a:r>
            <a:r>
              <a:rPr lang="ru-RU" dirty="0" smtClean="0"/>
              <a:t>итмурундинской </a:t>
            </a:r>
            <a:r>
              <a:rPr lang="ru-RU" dirty="0"/>
              <a:t>и тюретайской свит относятся к </a:t>
            </a:r>
            <a:r>
              <a:rPr lang="ru-RU" b="1" dirty="0" smtClean="0"/>
              <a:t>грауваккам</a:t>
            </a:r>
            <a:r>
              <a:rPr lang="ru-RU" dirty="0" smtClean="0"/>
              <a:t>. </a:t>
            </a:r>
          </a:p>
          <a:p>
            <a:pPr marL="12700" marR="6985" algn="just">
              <a:buFontTx/>
              <a:buAutoNum type="arabicPeriod"/>
              <a:tabLst>
                <a:tab pos="287655" algn="l"/>
              </a:tabLst>
            </a:pPr>
            <a:endParaRPr lang="ru-RU" spc="5" dirty="0" smtClean="0">
              <a:latin typeface="Calibri"/>
              <a:cs typeface="Calibri"/>
            </a:endParaRPr>
          </a:p>
          <a:p>
            <a:pPr marL="12700" marR="6985" algn="just">
              <a:buFontTx/>
              <a:buAutoNum type="arabicPeriod"/>
              <a:tabLst>
                <a:tab pos="287655" algn="l"/>
              </a:tabLst>
            </a:pPr>
            <a:r>
              <a:rPr lang="ru-RU" dirty="0"/>
              <a:t>Характер распределения </a:t>
            </a:r>
            <a:r>
              <a:rPr lang="en-US" dirty="0"/>
              <a:t>U</a:t>
            </a:r>
            <a:r>
              <a:rPr lang="ru-RU" dirty="0"/>
              <a:t>-</a:t>
            </a:r>
            <a:r>
              <a:rPr lang="en-US" dirty="0" err="1"/>
              <a:t>Pb</a:t>
            </a:r>
            <a:r>
              <a:rPr lang="ru-RU" dirty="0"/>
              <a:t> возрастов детритовых цирконов из песчаников итмурундинской </a:t>
            </a:r>
            <a:r>
              <a:rPr lang="ru-RU" dirty="0" smtClean="0"/>
              <a:t>свиты – унимодальный </a:t>
            </a:r>
            <a:r>
              <a:rPr lang="ru-RU" dirty="0"/>
              <a:t>с пиком около </a:t>
            </a:r>
            <a:r>
              <a:rPr lang="ru-RU" b="1" dirty="0"/>
              <a:t>467 млн. лет</a:t>
            </a:r>
            <a:r>
              <a:rPr lang="ru-RU" dirty="0"/>
              <a:t>, а тюретайской свиты – полимодальный с пиками в районе </a:t>
            </a:r>
            <a:r>
              <a:rPr lang="ru-RU" b="1" dirty="0"/>
              <a:t>460, 988, 1020 </a:t>
            </a:r>
            <a:r>
              <a:rPr lang="ru-RU" dirty="0"/>
              <a:t>и </a:t>
            </a:r>
            <a:r>
              <a:rPr lang="ru-RU" b="1" dirty="0"/>
              <a:t>2467 млн. лет</a:t>
            </a:r>
            <a:r>
              <a:rPr lang="ru-RU" dirty="0"/>
              <a:t>.</a:t>
            </a:r>
          </a:p>
          <a:p>
            <a:pPr marL="12700" marR="6985" algn="just">
              <a:tabLst>
                <a:tab pos="287655" algn="l"/>
              </a:tabLst>
            </a:pPr>
            <a:endParaRPr lang="ru-RU" dirty="0" smtClean="0">
              <a:latin typeface="Calibri"/>
              <a:cs typeface="Calibri"/>
            </a:endParaRPr>
          </a:p>
          <a:p>
            <a:pPr marL="12700" marR="6985" algn="just">
              <a:tabLst>
                <a:tab pos="287655" algn="l"/>
              </a:tabLst>
            </a:pPr>
            <a:r>
              <a:rPr lang="ru-RU" dirty="0" smtClean="0"/>
              <a:t>3.Содержание </a:t>
            </a:r>
            <a:r>
              <a:rPr lang="ru-RU" dirty="0"/>
              <a:t>породообразующих окислов и редких элементов в песчаниках указывает на их </a:t>
            </a:r>
            <a:r>
              <a:rPr lang="ru-RU" b="1" dirty="0"/>
              <a:t>сходство с вулканическими породами надсубдукционного генезиса</a:t>
            </a:r>
            <a:r>
              <a:rPr lang="ru-RU" dirty="0"/>
              <a:t>: </a:t>
            </a:r>
            <a:r>
              <a:rPr lang="ru-RU" dirty="0" smtClean="0"/>
              <a:t>основного- среднего </a:t>
            </a:r>
            <a:r>
              <a:rPr lang="ru-RU" dirty="0"/>
              <a:t>состава для итмурундинской свиты и </a:t>
            </a:r>
            <a:r>
              <a:rPr lang="ru-RU" dirty="0" smtClean="0"/>
              <a:t>среднего-кислого </a:t>
            </a:r>
            <a:r>
              <a:rPr lang="ru-RU" dirty="0"/>
              <a:t>состава для тюретайской. Для песчаников итмурундинской свиты характерны положительные значения </a:t>
            </a:r>
            <a:r>
              <a:rPr lang="ru-RU" dirty="0" err="1"/>
              <a:t>εNd</a:t>
            </a:r>
            <a:r>
              <a:rPr lang="ru-RU" baseline="-25000" dirty="0"/>
              <a:t>(t)</a:t>
            </a:r>
            <a:r>
              <a:rPr lang="ru-RU" dirty="0"/>
              <a:t>, а для тюретайской – отрицательные. </a:t>
            </a:r>
          </a:p>
          <a:p>
            <a:pPr marL="12700" marR="6985" algn="just">
              <a:tabLst>
                <a:tab pos="287655" algn="l"/>
              </a:tabLst>
            </a:pPr>
            <a:endParaRPr lang="ru-RU" dirty="0" smtClean="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tabLst>
                <a:tab pos="238760" algn="l"/>
              </a:tabLst>
            </a:pPr>
            <a:r>
              <a:rPr lang="ru-RU" dirty="0" smtClean="0">
                <a:latin typeface="Calibri"/>
                <a:cs typeface="Calibri"/>
              </a:rPr>
              <a:t>4.Образование песчаников происходило за счёт разрушения либо </a:t>
            </a:r>
            <a:r>
              <a:rPr lang="ru-RU" b="1" dirty="0" smtClean="0">
                <a:latin typeface="Calibri"/>
                <a:cs typeface="Calibri"/>
              </a:rPr>
              <a:t>единой островной дуги</a:t>
            </a:r>
            <a:r>
              <a:rPr lang="ru-RU" dirty="0" smtClean="0">
                <a:latin typeface="Calibri"/>
                <a:cs typeface="Calibri"/>
              </a:rPr>
              <a:t>,  снос с которой происходил в </a:t>
            </a:r>
            <a:r>
              <a:rPr lang="ru-RU" dirty="0" err="1" smtClean="0">
                <a:latin typeface="Calibri"/>
                <a:cs typeface="Calibri"/>
              </a:rPr>
              <a:t>преддуговом</a:t>
            </a:r>
            <a:r>
              <a:rPr lang="ru-RU" dirty="0" smtClean="0">
                <a:latin typeface="Calibri"/>
                <a:cs typeface="Calibri"/>
              </a:rPr>
              <a:t> (</a:t>
            </a:r>
            <a:r>
              <a:rPr lang="ru-RU" dirty="0" err="1" smtClean="0">
                <a:latin typeface="Calibri"/>
                <a:cs typeface="Calibri"/>
              </a:rPr>
              <a:t>итмурундинская</a:t>
            </a:r>
            <a:r>
              <a:rPr lang="ru-RU" dirty="0" smtClean="0">
                <a:latin typeface="Calibri"/>
                <a:cs typeface="Calibri"/>
              </a:rPr>
              <a:t> свита) и </a:t>
            </a:r>
            <a:r>
              <a:rPr lang="ru-RU" dirty="0" err="1" smtClean="0">
                <a:latin typeface="Calibri"/>
                <a:cs typeface="Calibri"/>
              </a:rPr>
              <a:t>задуговом</a:t>
            </a:r>
            <a:r>
              <a:rPr lang="ru-RU" dirty="0" smtClean="0">
                <a:latin typeface="Calibri"/>
                <a:cs typeface="Calibri"/>
              </a:rPr>
              <a:t> (</a:t>
            </a:r>
            <a:r>
              <a:rPr lang="ru-RU" dirty="0" err="1" smtClean="0">
                <a:latin typeface="Calibri"/>
                <a:cs typeface="Calibri"/>
              </a:rPr>
              <a:t>тюретайская</a:t>
            </a:r>
            <a:r>
              <a:rPr lang="ru-RU" dirty="0" smtClean="0">
                <a:latin typeface="Calibri"/>
                <a:cs typeface="Calibri"/>
              </a:rPr>
              <a:t> свита) бассейнах, либо с </a:t>
            </a:r>
            <a:r>
              <a:rPr lang="ru-RU" b="1" dirty="0" smtClean="0">
                <a:latin typeface="Calibri"/>
                <a:cs typeface="Calibri"/>
              </a:rPr>
              <a:t>двух сосуществующих систем вулканических дуг </a:t>
            </a:r>
            <a:r>
              <a:rPr lang="ru-RU" dirty="0" smtClean="0">
                <a:latin typeface="Calibri"/>
                <a:cs typeface="Calibri"/>
              </a:rPr>
              <a:t>– внутриокеанической и окраинно-континентальной.</a:t>
            </a:r>
            <a:endParaRPr lang="ru-RU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3054" y="6428333"/>
            <a:ext cx="1778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50854" y="3172121"/>
            <a:ext cx="2988000" cy="39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tx1"/>
                </a:solidFill>
              </a:rPr>
              <a:t>Спасибо </a:t>
            </a:r>
            <a:r>
              <a:rPr dirty="0">
                <a:solidFill>
                  <a:schemeClr val="tx1"/>
                </a:solidFill>
              </a:rPr>
              <a:t>за</a:t>
            </a:r>
            <a:r>
              <a:rPr spc="-5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внимание!</a:t>
            </a:r>
          </a:p>
        </p:txBody>
      </p:sp>
      <p:sp>
        <p:nvSpPr>
          <p:cNvPr id="4" name="object 4"/>
          <p:cNvSpPr/>
          <p:nvPr/>
        </p:nvSpPr>
        <p:spPr>
          <a:xfrm>
            <a:off x="4598415" y="182498"/>
            <a:ext cx="4057141" cy="2700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5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773788"/>
            <a:ext cx="873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</a:rPr>
              <a:t>Актуальность </a:t>
            </a:r>
            <a:r>
              <a:rPr lang="ru-RU" dirty="0">
                <a:solidFill>
                  <a:srgbClr val="000000"/>
                </a:solidFill>
              </a:rPr>
              <a:t>изучения песчаников в составе аккреционного комплекса заключается в их образовании за счет разрушения окраинно-континентальных и внутриокеанических вулканических дуг на конвергентных окраинах тихоокеанского типа. Поэтому по их возрасту и составу можно реконструировать информацию о древних магматических дугах. 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just"/>
            <a:endParaRPr lang="ru-RU" b="1" dirty="0">
              <a:solidFill>
                <a:srgbClr val="0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</a:rPr>
              <a:t>Объектом </a:t>
            </a:r>
            <a:r>
              <a:rPr lang="ru-RU" b="1" dirty="0">
                <a:solidFill>
                  <a:srgbClr val="000000"/>
                </a:solidFill>
              </a:rPr>
              <a:t>исследований </a:t>
            </a:r>
            <a:r>
              <a:rPr lang="ru-RU" dirty="0">
                <a:solidFill>
                  <a:srgbClr val="000000"/>
                </a:solidFill>
              </a:rPr>
              <a:t>являются песчаники итмурундинской и </a:t>
            </a:r>
            <a:r>
              <a:rPr lang="ru-RU" dirty="0" err="1">
                <a:solidFill>
                  <a:srgbClr val="000000"/>
                </a:solidFill>
              </a:rPr>
              <a:t>тюретайской</a:t>
            </a:r>
            <a:r>
              <a:rPr lang="ru-RU" dirty="0">
                <a:solidFill>
                  <a:srgbClr val="000000"/>
                </a:solidFill>
              </a:rPr>
              <a:t> свит Итмурундинского аккреционного комплекса. </a:t>
            </a:r>
            <a:endParaRPr lang="en-US" dirty="0" smtClean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ru-RU" b="1" dirty="0"/>
              <a:t>Цель </a:t>
            </a:r>
            <a:r>
              <a:rPr lang="ru-RU" b="1" dirty="0" smtClean="0"/>
              <a:t>исследования </a:t>
            </a:r>
            <a:r>
              <a:rPr lang="ru-RU" dirty="0"/>
              <a:t>– определение геологического положения, возраста, состава и геодинамической обстановки формирования песчаников Итмурундинского аккреционного комплекса.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7950" y="215901"/>
            <a:ext cx="1308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ВЕДЕНИЕ</a:t>
            </a:r>
            <a:endParaRPr lang="ru-RU" sz="2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" y="4332091"/>
            <a:ext cx="2790956" cy="2093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37" y="4317108"/>
            <a:ext cx="2810933" cy="2108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5" y="4317108"/>
            <a:ext cx="2810933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5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 txBox="1">
            <a:spLocks/>
          </p:cNvSpPr>
          <p:nvPr/>
        </p:nvSpPr>
        <p:spPr>
          <a:xfrm>
            <a:off x="3170054" y="139647"/>
            <a:ext cx="2803892" cy="350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5"/>
              </a:spcBef>
            </a:pPr>
            <a:r>
              <a:rPr lang="ru-RU" sz="2200" b="1" kern="0" spc="-10" dirty="0" smtClean="0">
                <a:solidFill>
                  <a:srgbClr val="000000"/>
                </a:solidFill>
                <a:latin typeface="+mn-lt"/>
                <a:cs typeface="Arial"/>
              </a:rPr>
              <a:t>Район исследований</a:t>
            </a:r>
            <a:endParaRPr lang="ru-RU" sz="2200" kern="0" dirty="0">
              <a:solidFill>
                <a:sysClr val="windowText" lastClr="000000"/>
              </a:solidFill>
              <a:latin typeface="+mn-lt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149" t="20813" r="10997" b="14147"/>
          <a:stretch/>
        </p:blipFill>
        <p:spPr>
          <a:xfrm>
            <a:off x="206043" y="1869563"/>
            <a:ext cx="4777524" cy="304418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4768" y="2213118"/>
            <a:ext cx="38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3101249" y="3113416"/>
            <a:ext cx="685800" cy="4552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904731" y="2928487"/>
            <a:ext cx="1059777" cy="338554"/>
          </a:xfrm>
          <a:prstGeom prst="rect">
            <a:avLst/>
          </a:prstGeom>
          <a:solidFill>
            <a:srgbClr val="C00000">
              <a:alpha val="57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Казахстан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7638" y="1921511"/>
            <a:ext cx="715260" cy="216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200 км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2599684" y="3566224"/>
            <a:ext cx="506838" cy="5959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87443" y="3571024"/>
            <a:ext cx="1931562" cy="5863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5855746" y="676875"/>
            <a:ext cx="3202841" cy="5624034"/>
            <a:chOff x="5781316" y="1029833"/>
            <a:chExt cx="3202841" cy="5624034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316" y="1029833"/>
              <a:ext cx="3202841" cy="180000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316" y="2941850"/>
              <a:ext cx="3202841" cy="180000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316" y="4853867"/>
              <a:ext cx="3202841" cy="1800000"/>
            </a:xfrm>
            <a:prstGeom prst="rect">
              <a:avLst/>
            </a:prstGeom>
          </p:spPr>
        </p:pic>
      </p:grpSp>
      <p:sp>
        <p:nvSpPr>
          <p:cNvPr id="9" name="object 7"/>
          <p:cNvSpPr/>
          <p:nvPr/>
        </p:nvSpPr>
        <p:spPr>
          <a:xfrm>
            <a:off x="2594805" y="4170296"/>
            <a:ext cx="3124200" cy="21306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94805" y="4166984"/>
            <a:ext cx="3124200" cy="213151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4506196" y="4854001"/>
            <a:ext cx="131607" cy="138690"/>
          </a:xfrm>
          <a:prstGeom prst="star5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7638" y="719829"/>
            <a:ext cx="443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Итмурундинский</a:t>
            </a:r>
            <a:r>
              <a:rPr lang="ru-RU" dirty="0" smtClean="0"/>
              <a:t> аккреционный комплекс расположен в северном </a:t>
            </a:r>
            <a:r>
              <a:rPr lang="ru-RU" dirty="0" err="1" smtClean="0"/>
              <a:t>Прибалхашье</a:t>
            </a:r>
            <a:r>
              <a:rPr lang="ru-RU" dirty="0"/>
              <a:t> </a:t>
            </a:r>
            <a:r>
              <a:rPr lang="ru-RU" dirty="0" smtClean="0"/>
              <a:t>(Центральный Казахстан).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7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926" y="93646"/>
            <a:ext cx="685214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9315" marR="5080" indent="-857250">
              <a:lnSpc>
                <a:spcPct val="100000"/>
              </a:lnSpc>
              <a:spcBef>
                <a:spcPts val="100"/>
              </a:spcBef>
              <a:tabLst>
                <a:tab pos="4150995" algn="l"/>
              </a:tabLst>
            </a:pPr>
            <a:r>
              <a:rPr sz="2200" b="1" spc="-10" dirty="0">
                <a:solidFill>
                  <a:srgbClr val="000000"/>
                </a:solidFill>
                <a:latin typeface="+mn-lt"/>
              </a:rPr>
              <a:t>Фрагмент тектонической </a:t>
            </a:r>
            <a:r>
              <a:rPr sz="2200" b="1" spc="-20" dirty="0">
                <a:solidFill>
                  <a:srgbClr val="000000"/>
                </a:solidFill>
                <a:latin typeface="+mn-lt"/>
              </a:rPr>
              <a:t>схемы </a:t>
            </a:r>
            <a:r>
              <a:rPr sz="2200" b="1" spc="-5" dirty="0">
                <a:solidFill>
                  <a:srgbClr val="000000"/>
                </a:solidFill>
                <a:latin typeface="+mn-lt"/>
              </a:rPr>
              <a:t>северо-западной </a:t>
            </a:r>
            <a:r>
              <a:rPr sz="2200" b="1" spc="-5" dirty="0" err="1">
                <a:solidFill>
                  <a:srgbClr val="000000"/>
                </a:solidFill>
                <a:latin typeface="+mn-lt"/>
              </a:rPr>
              <a:t>части</a:t>
            </a:r>
            <a:r>
              <a:rPr sz="2200" b="1" spc="-5" dirty="0">
                <a:solidFill>
                  <a:srgbClr val="000000"/>
                </a:solidFill>
                <a:latin typeface="+mn-lt"/>
              </a:rPr>
              <a:t>  </a:t>
            </a:r>
            <a:r>
              <a:rPr sz="2200" b="1" spc="-10" dirty="0" err="1" smtClean="0">
                <a:solidFill>
                  <a:srgbClr val="000000"/>
                </a:solidFill>
                <a:latin typeface="+mn-lt"/>
              </a:rPr>
              <a:t>Центрально-Азиатского</a:t>
            </a:r>
            <a:r>
              <a:rPr lang="ru-RU" sz="2200" b="1" spc="-1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sz="2200" b="1" spc="-15" dirty="0" err="1" smtClean="0">
                <a:solidFill>
                  <a:srgbClr val="000000"/>
                </a:solidFill>
                <a:latin typeface="+mn-lt"/>
              </a:rPr>
              <a:t>складчатого</a:t>
            </a:r>
            <a:r>
              <a:rPr sz="2200" b="1" spc="5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sz="2200" b="1" spc="-5" dirty="0">
                <a:solidFill>
                  <a:srgbClr val="000000"/>
                </a:solidFill>
                <a:latin typeface="+mn-lt"/>
              </a:rPr>
              <a:t>пояса</a:t>
            </a:r>
          </a:p>
        </p:txBody>
      </p:sp>
      <p:sp>
        <p:nvSpPr>
          <p:cNvPr id="3" name="object 3"/>
          <p:cNvSpPr/>
          <p:nvPr/>
        </p:nvSpPr>
        <p:spPr>
          <a:xfrm>
            <a:off x="1716088" y="872876"/>
            <a:ext cx="5711825" cy="5141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6091" y="6134166"/>
            <a:ext cx="8947518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002665" algn="ctr">
              <a:lnSpc>
                <a:spcPct val="100000"/>
              </a:lnSpc>
            </a:pPr>
            <a:r>
              <a:rPr sz="1600" spc="-15" dirty="0" err="1" smtClean="0">
                <a:cs typeface="Calibri"/>
              </a:rPr>
              <a:t>Итмурундинский</a:t>
            </a:r>
            <a:r>
              <a:rPr sz="1600" spc="-15" dirty="0" smtClean="0">
                <a:cs typeface="Calibri"/>
              </a:rPr>
              <a:t> </a:t>
            </a:r>
            <a:r>
              <a:rPr sz="1600" spc="-10" dirty="0">
                <a:cs typeface="Calibri"/>
              </a:rPr>
              <a:t>аккреционный </a:t>
            </a:r>
            <a:r>
              <a:rPr sz="1600" spc="-15" dirty="0">
                <a:cs typeface="Calibri"/>
              </a:rPr>
              <a:t>комплекс расположен </a:t>
            </a:r>
            <a:r>
              <a:rPr sz="1600" spc="-5" dirty="0">
                <a:cs typeface="Calibri"/>
              </a:rPr>
              <a:t>в </a:t>
            </a:r>
            <a:r>
              <a:rPr lang="ru-RU" sz="1600" spc="-5" dirty="0" smtClean="0">
                <a:cs typeface="Calibri"/>
              </a:rPr>
              <a:t>ядре </a:t>
            </a:r>
            <a:r>
              <a:rPr sz="1600" spc="-10" dirty="0" err="1" smtClean="0">
                <a:cs typeface="Calibri"/>
              </a:rPr>
              <a:t>Казахского</a:t>
            </a:r>
            <a:r>
              <a:rPr lang="ru-RU" sz="1600" spc="-10" dirty="0" smtClean="0">
                <a:cs typeface="Calibri"/>
              </a:rPr>
              <a:t> </a:t>
            </a:r>
            <a:r>
              <a:rPr sz="1600" spc="-5" dirty="0" err="1" smtClean="0">
                <a:cs typeface="Calibri"/>
              </a:rPr>
              <a:t>ороклина</a:t>
            </a:r>
            <a:r>
              <a:rPr sz="1600" spc="-5" dirty="0">
                <a:cs typeface="Calibri"/>
              </a:rPr>
              <a:t>, </a:t>
            </a:r>
            <a:r>
              <a:rPr lang="ru-RU" sz="1600" spc="-5" dirty="0" smtClean="0">
                <a:cs typeface="Calibri"/>
              </a:rPr>
              <a:t>в северо-западной</a:t>
            </a:r>
            <a:r>
              <a:rPr lang="ru-RU" sz="1600" spc="-5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ru-RU" sz="1600" spc="-5" dirty="0" smtClean="0">
                <a:cs typeface="Calibri"/>
              </a:rPr>
              <a:t>части </a:t>
            </a:r>
            <a:r>
              <a:rPr sz="1600" spc="-10" dirty="0" err="1" smtClean="0">
                <a:cs typeface="Calibri"/>
              </a:rPr>
              <a:t>Джунгаро</a:t>
            </a:r>
            <a:r>
              <a:rPr lang="ru-RU" sz="1600" spc="-10" dirty="0" smtClean="0">
                <a:cs typeface="Calibri"/>
              </a:rPr>
              <a:t>-</a:t>
            </a:r>
            <a:r>
              <a:rPr sz="1600" spc="-10" dirty="0" smtClean="0">
                <a:cs typeface="Calibri"/>
              </a:rPr>
              <a:t>Балхашской </a:t>
            </a:r>
            <a:r>
              <a:rPr sz="1600" spc="-10" dirty="0" err="1" smtClean="0">
                <a:cs typeface="Calibri"/>
              </a:rPr>
              <a:t>складчатой</a:t>
            </a:r>
            <a:r>
              <a:rPr lang="ru-RU" sz="1600" spc="155" dirty="0">
                <a:cs typeface="Calibri"/>
              </a:rPr>
              <a:t> </a:t>
            </a:r>
            <a:r>
              <a:rPr sz="1600" spc="-10" dirty="0" err="1" smtClean="0">
                <a:cs typeface="Calibri"/>
              </a:rPr>
              <a:t>системы</a:t>
            </a:r>
            <a:r>
              <a:rPr sz="1600" spc="-10" dirty="0">
                <a:cs typeface="Calibri"/>
              </a:rPr>
              <a:t>.</a:t>
            </a:r>
            <a:endParaRPr sz="1600" dirty="0"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9777" y="5566297"/>
            <a:ext cx="183659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rgbClr val="0070C0"/>
                </a:solidFill>
              </a:rPr>
              <a:t>Windley</a:t>
            </a:r>
            <a:r>
              <a:rPr lang="en-US" sz="1600" i="1" dirty="0" smtClean="0">
                <a:solidFill>
                  <a:srgbClr val="0070C0"/>
                </a:solidFill>
              </a:rPr>
              <a:t> et al., 2007</a:t>
            </a:r>
            <a:endParaRPr lang="ru-RU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79567" y="1076982"/>
            <a:ext cx="3910838" cy="2297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79567" y="3403158"/>
            <a:ext cx="3751453" cy="2234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8947" y="5833059"/>
            <a:ext cx="8702675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0"/>
              </a:spcBef>
            </a:pPr>
            <a:r>
              <a:rPr sz="1600" spc="-20" dirty="0">
                <a:cs typeface="Calibri"/>
              </a:rPr>
              <a:t>Геологическая</a:t>
            </a:r>
            <a:r>
              <a:rPr sz="1600" spc="320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карта </a:t>
            </a:r>
            <a:r>
              <a:rPr sz="1600" spc="-35" dirty="0">
                <a:cs typeface="Calibri"/>
              </a:rPr>
              <a:t>СССР, </a:t>
            </a:r>
            <a:r>
              <a:rPr sz="1600" spc="-10" dirty="0">
                <a:cs typeface="Calibri"/>
              </a:rPr>
              <a:t>масштаб </a:t>
            </a:r>
            <a:r>
              <a:rPr sz="1600" spc="-5" dirty="0">
                <a:cs typeface="Calibri"/>
              </a:rPr>
              <a:t>1:200000, Серия </a:t>
            </a:r>
            <a:r>
              <a:rPr sz="1600" spc="-10" dirty="0">
                <a:cs typeface="Calibri"/>
              </a:rPr>
              <a:t>Прибалхашская, лист L-43-XI </a:t>
            </a:r>
            <a:r>
              <a:rPr sz="1600" spc="-5" dirty="0">
                <a:cs typeface="Calibri"/>
              </a:rPr>
              <a:t>(1960).  </a:t>
            </a:r>
            <a:r>
              <a:rPr sz="1600" spc="-10" dirty="0">
                <a:cs typeface="Calibri"/>
              </a:rPr>
              <a:t>Составители: </a:t>
            </a:r>
            <a:r>
              <a:rPr sz="1600" spc="-5" dirty="0">
                <a:cs typeface="Calibri"/>
              </a:rPr>
              <a:t>В. </a:t>
            </a:r>
            <a:r>
              <a:rPr sz="1600" dirty="0">
                <a:cs typeface="Calibri"/>
              </a:rPr>
              <a:t>Я. </a:t>
            </a:r>
            <a:r>
              <a:rPr sz="1600" spc="-10" dirty="0">
                <a:cs typeface="Calibri"/>
              </a:rPr>
              <a:t>Кошкин, </a:t>
            </a:r>
            <a:r>
              <a:rPr sz="1600" spc="-5" dirty="0">
                <a:cs typeface="Calibri"/>
              </a:rPr>
              <a:t>В. В. </a:t>
            </a:r>
            <a:r>
              <a:rPr sz="1600" spc="-20" dirty="0">
                <a:cs typeface="Calibri"/>
              </a:rPr>
              <a:t>Галицкий,</a:t>
            </a:r>
            <a:r>
              <a:rPr sz="1600" spc="320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Южно-Казахстанское геологическое управление  </a:t>
            </a:r>
            <a:r>
              <a:rPr sz="1600" spc="-5" dirty="0">
                <a:cs typeface="Calibri"/>
              </a:rPr>
              <a:t>Министерства геологии </a:t>
            </a:r>
            <a:r>
              <a:rPr sz="1600" dirty="0">
                <a:cs typeface="Calibri"/>
              </a:rPr>
              <a:t>и </a:t>
            </a:r>
            <a:r>
              <a:rPr sz="1600" spc="-10" dirty="0">
                <a:cs typeface="Calibri"/>
              </a:rPr>
              <a:t>охраны </a:t>
            </a:r>
            <a:r>
              <a:rPr sz="1600" spc="-5" dirty="0">
                <a:cs typeface="Calibri"/>
              </a:rPr>
              <a:t>недр </a:t>
            </a:r>
            <a:r>
              <a:rPr sz="1600" spc="-25" dirty="0">
                <a:cs typeface="Calibri"/>
              </a:rPr>
              <a:t>СССР. </a:t>
            </a:r>
            <a:r>
              <a:rPr lang="en-US" sz="1600" spc="-25" dirty="0" smtClean="0">
                <a:cs typeface="Calibri"/>
              </a:rPr>
              <a:t>     </a:t>
            </a:r>
            <a:r>
              <a:rPr sz="1600" dirty="0" smtClean="0">
                <a:cs typeface="Calibri"/>
              </a:rPr>
              <a:t>- </a:t>
            </a:r>
            <a:r>
              <a:rPr sz="1600" spc="-5" dirty="0">
                <a:cs typeface="Calibri"/>
              </a:rPr>
              <a:t>участки полевых </a:t>
            </a:r>
            <a:r>
              <a:rPr sz="1600" spc="-5" dirty="0" err="1">
                <a:cs typeface="Calibri"/>
              </a:rPr>
              <a:t>работ</a:t>
            </a:r>
            <a:r>
              <a:rPr sz="1600" spc="-5" dirty="0">
                <a:cs typeface="Calibri"/>
              </a:rPr>
              <a:t> </a:t>
            </a:r>
            <a:r>
              <a:rPr sz="1600" spc="5" dirty="0" smtClean="0">
                <a:cs typeface="Calibri"/>
              </a:rPr>
              <a:t>2017-201</a:t>
            </a:r>
            <a:r>
              <a:rPr lang="ru-RU" sz="1600" spc="5" dirty="0" smtClean="0">
                <a:cs typeface="Calibri"/>
              </a:rPr>
              <a:t>9</a:t>
            </a:r>
            <a:r>
              <a:rPr sz="1600" spc="-254" dirty="0" smtClean="0">
                <a:cs typeface="Calibri"/>
              </a:rPr>
              <a:t> </a:t>
            </a:r>
            <a:r>
              <a:rPr sz="1600" spc="5" dirty="0">
                <a:cs typeface="Calibri"/>
              </a:rPr>
              <a:t>гг.</a:t>
            </a:r>
            <a:endParaRPr sz="1600" dirty="0"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91438" y="6346379"/>
            <a:ext cx="222084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9016" y="3744877"/>
            <a:ext cx="3849497" cy="609600"/>
          </a:xfrm>
          <a:custGeom>
            <a:avLst/>
            <a:gdLst/>
            <a:ahLst/>
            <a:cxnLst/>
            <a:rect l="l" t="t" r="r" b="b"/>
            <a:pathLst>
              <a:path w="3986529" h="609600">
                <a:moveTo>
                  <a:pt x="0" y="609600"/>
                </a:moveTo>
                <a:lnTo>
                  <a:pt x="3986529" y="609600"/>
                </a:lnTo>
                <a:lnTo>
                  <a:pt x="3986529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C00000">
              <a:alpha val="12156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951090" y="290107"/>
            <a:ext cx="524182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000000"/>
                </a:solidFill>
                <a:latin typeface="+mn-lt"/>
              </a:rPr>
              <a:t>Геологическая </a:t>
            </a:r>
            <a:r>
              <a:rPr sz="2200" b="1" spc="-10" dirty="0">
                <a:solidFill>
                  <a:srgbClr val="000000"/>
                </a:solidFill>
                <a:latin typeface="+mn-lt"/>
              </a:rPr>
              <a:t>карта </a:t>
            </a:r>
            <a:r>
              <a:rPr sz="2200" b="1" dirty="0">
                <a:solidFill>
                  <a:srgbClr val="000000"/>
                </a:solidFill>
                <a:latin typeface="+mn-lt"/>
              </a:rPr>
              <a:t>района</a:t>
            </a:r>
            <a:r>
              <a:rPr sz="2200" b="1" spc="-5" dirty="0">
                <a:solidFill>
                  <a:srgbClr val="000000"/>
                </a:solidFill>
                <a:latin typeface="+mn-lt"/>
              </a:rPr>
              <a:t> </a:t>
            </a:r>
            <a:r>
              <a:rPr sz="2200" b="1" spc="-10" dirty="0">
                <a:solidFill>
                  <a:srgbClr val="000000"/>
                </a:solidFill>
                <a:latin typeface="+mn-lt"/>
              </a:rPr>
              <a:t>исследований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t="10147" r="20266" b="23187"/>
          <a:stretch/>
        </p:blipFill>
        <p:spPr>
          <a:xfrm>
            <a:off x="91812" y="878207"/>
            <a:ext cx="5031559" cy="485723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56791" y="4342982"/>
            <a:ext cx="276809" cy="278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86004" y="4876292"/>
            <a:ext cx="1347596" cy="249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60508" y="4846885"/>
            <a:ext cx="1398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Центральный-1</a:t>
            </a:r>
            <a:endParaRPr lang="ru-RU" sz="14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50813" y="4530810"/>
            <a:ext cx="1347596" cy="249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607591" y="5306355"/>
            <a:ext cx="1152000" cy="249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807142" y="4846885"/>
            <a:ext cx="1152000" cy="249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810551" y="4805144"/>
            <a:ext cx="1181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Восточный-2</a:t>
            </a:r>
            <a:endParaRPr lang="ru-RU" sz="14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992222" y="2178995"/>
            <a:ext cx="8102088" cy="1565882"/>
            <a:chOff x="1940530" y="1756221"/>
            <a:chExt cx="7153779" cy="1988657"/>
          </a:xfrm>
        </p:grpSpPr>
        <p:sp>
          <p:nvSpPr>
            <p:cNvPr id="30" name="object 3"/>
            <p:cNvSpPr/>
            <p:nvPr/>
          </p:nvSpPr>
          <p:spPr>
            <a:xfrm>
              <a:off x="1940531" y="1756221"/>
              <a:ext cx="7153778" cy="1757626"/>
            </a:xfrm>
            <a:prstGeom prst="rect">
              <a:avLst/>
            </a:prstGeom>
            <a:blipFill>
              <a:blip r:embed="rId3" cstate="print"/>
              <a:srcRect/>
              <a:stretch>
                <a:fillRect t="-72799" b="-240012"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1940530" y="3513846"/>
              <a:ext cx="3697237" cy="231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8998513" y="3513847"/>
              <a:ext cx="91892" cy="2310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bject 10"/>
          <p:cNvSpPr/>
          <p:nvPr/>
        </p:nvSpPr>
        <p:spPr>
          <a:xfrm>
            <a:off x="2121310" y="4611044"/>
            <a:ext cx="276809" cy="278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0"/>
          <p:cNvSpPr/>
          <p:nvPr/>
        </p:nvSpPr>
        <p:spPr>
          <a:xfrm>
            <a:off x="3565252" y="5020817"/>
            <a:ext cx="276809" cy="278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0"/>
          <p:cNvSpPr/>
          <p:nvPr/>
        </p:nvSpPr>
        <p:spPr>
          <a:xfrm>
            <a:off x="4175118" y="5095746"/>
            <a:ext cx="276809" cy="278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олилиния 13"/>
          <p:cNvSpPr/>
          <p:nvPr/>
        </p:nvSpPr>
        <p:spPr>
          <a:xfrm>
            <a:off x="367203" y="3489351"/>
            <a:ext cx="4185421" cy="2031066"/>
          </a:xfrm>
          <a:custGeom>
            <a:avLst/>
            <a:gdLst>
              <a:gd name="connsiteX0" fmla="*/ 227897 w 4221099"/>
              <a:gd name="connsiteY0" fmla="*/ 414402 h 1964607"/>
              <a:gd name="connsiteX1" fmla="*/ 1003309 w 4221099"/>
              <a:gd name="connsiteY1" fmla="*/ 926466 h 1964607"/>
              <a:gd name="connsiteX2" fmla="*/ 1493427 w 4221099"/>
              <a:gd name="connsiteY2" fmla="*/ 1233704 h 1964607"/>
              <a:gd name="connsiteX3" fmla="*/ 1859187 w 4221099"/>
              <a:gd name="connsiteY3" fmla="*/ 1504367 h 1964607"/>
              <a:gd name="connsiteX4" fmla="*/ 2166425 w 4221099"/>
              <a:gd name="connsiteY4" fmla="*/ 1628725 h 1964607"/>
              <a:gd name="connsiteX5" fmla="*/ 2495609 w 4221099"/>
              <a:gd name="connsiteY5" fmla="*/ 1687247 h 1964607"/>
              <a:gd name="connsiteX6" fmla="*/ 2949152 w 4221099"/>
              <a:gd name="connsiteY6" fmla="*/ 1775029 h 1964607"/>
              <a:gd name="connsiteX7" fmla="*/ 3439270 w 4221099"/>
              <a:gd name="connsiteY7" fmla="*/ 1884757 h 1964607"/>
              <a:gd name="connsiteX8" fmla="*/ 3826976 w 4221099"/>
              <a:gd name="connsiteY8" fmla="*/ 1943279 h 1964607"/>
              <a:gd name="connsiteX9" fmla="*/ 4031801 w 4221099"/>
              <a:gd name="connsiteY9" fmla="*/ 1957909 h 1964607"/>
              <a:gd name="connsiteX10" fmla="*/ 4141529 w 4221099"/>
              <a:gd name="connsiteY10" fmla="*/ 1840866 h 1964607"/>
              <a:gd name="connsiteX11" fmla="*/ 4200051 w 4221099"/>
              <a:gd name="connsiteY11" fmla="*/ 1709192 h 1964607"/>
              <a:gd name="connsiteX12" fmla="*/ 3768454 w 4221099"/>
              <a:gd name="connsiteY12" fmla="*/ 1592149 h 1964607"/>
              <a:gd name="connsiteX13" fmla="*/ 3256390 w 4221099"/>
              <a:gd name="connsiteY13" fmla="*/ 1343432 h 1964607"/>
              <a:gd name="connsiteX14" fmla="*/ 3110086 w 4221099"/>
              <a:gd name="connsiteY14" fmla="*/ 1153237 h 1964607"/>
              <a:gd name="connsiteX15" fmla="*/ 2758957 w 4221099"/>
              <a:gd name="connsiteY15" fmla="*/ 999618 h 1964607"/>
              <a:gd name="connsiteX16" fmla="*/ 2393197 w 4221099"/>
              <a:gd name="connsiteY16" fmla="*/ 919151 h 1964607"/>
              <a:gd name="connsiteX17" fmla="*/ 2012806 w 4221099"/>
              <a:gd name="connsiteY17" fmla="*/ 831368 h 1964607"/>
              <a:gd name="connsiteX18" fmla="*/ 1639731 w 4221099"/>
              <a:gd name="connsiteY18" fmla="*/ 685064 h 1964607"/>
              <a:gd name="connsiteX19" fmla="*/ 1113037 w 4221099"/>
              <a:gd name="connsiteY19" fmla="*/ 516815 h 1964607"/>
              <a:gd name="connsiteX20" fmla="*/ 842374 w 4221099"/>
              <a:gd name="connsiteY20" fmla="*/ 370511 h 1964607"/>
              <a:gd name="connsiteX21" fmla="*/ 564397 w 4221099"/>
              <a:gd name="connsiteY21" fmla="*/ 224207 h 1964607"/>
              <a:gd name="connsiteX22" fmla="*/ 125485 w 4221099"/>
              <a:gd name="connsiteY22" fmla="*/ 92533 h 1964607"/>
              <a:gd name="connsiteX23" fmla="*/ 1126 w 4221099"/>
              <a:gd name="connsiteY23" fmla="*/ 4751 h 1964607"/>
              <a:gd name="connsiteX24" fmla="*/ 74278 w 4221099"/>
              <a:gd name="connsiteY24" fmla="*/ 238837 h 1964607"/>
              <a:gd name="connsiteX25" fmla="*/ 227897 w 4221099"/>
              <a:gd name="connsiteY25" fmla="*/ 414402 h 19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21099" h="1964607">
                <a:moveTo>
                  <a:pt x="227897" y="414402"/>
                </a:moveTo>
                <a:cubicBezTo>
                  <a:pt x="382735" y="529007"/>
                  <a:pt x="792387" y="789916"/>
                  <a:pt x="1003309" y="926466"/>
                </a:cubicBezTo>
                <a:cubicBezTo>
                  <a:pt x="1214231" y="1063016"/>
                  <a:pt x="1350781" y="1137387"/>
                  <a:pt x="1493427" y="1233704"/>
                </a:cubicBezTo>
                <a:cubicBezTo>
                  <a:pt x="1636073" y="1330021"/>
                  <a:pt x="1747021" y="1438530"/>
                  <a:pt x="1859187" y="1504367"/>
                </a:cubicBezTo>
                <a:cubicBezTo>
                  <a:pt x="1971353" y="1570204"/>
                  <a:pt x="2060355" y="1598245"/>
                  <a:pt x="2166425" y="1628725"/>
                </a:cubicBezTo>
                <a:cubicBezTo>
                  <a:pt x="2272495" y="1659205"/>
                  <a:pt x="2495609" y="1687247"/>
                  <a:pt x="2495609" y="1687247"/>
                </a:cubicBezTo>
                <a:lnTo>
                  <a:pt x="2949152" y="1775029"/>
                </a:lnTo>
                <a:cubicBezTo>
                  <a:pt x="3106429" y="1807947"/>
                  <a:pt x="3292966" y="1856715"/>
                  <a:pt x="3439270" y="1884757"/>
                </a:cubicBezTo>
                <a:cubicBezTo>
                  <a:pt x="3585574" y="1912799"/>
                  <a:pt x="3728221" y="1931087"/>
                  <a:pt x="3826976" y="1943279"/>
                </a:cubicBezTo>
                <a:cubicBezTo>
                  <a:pt x="3925731" y="1955471"/>
                  <a:pt x="3979376" y="1974978"/>
                  <a:pt x="4031801" y="1957909"/>
                </a:cubicBezTo>
                <a:cubicBezTo>
                  <a:pt x="4084227" y="1940840"/>
                  <a:pt x="4113487" y="1882319"/>
                  <a:pt x="4141529" y="1840866"/>
                </a:cubicBezTo>
                <a:cubicBezTo>
                  <a:pt x="4169571" y="1799413"/>
                  <a:pt x="4262230" y="1750645"/>
                  <a:pt x="4200051" y="1709192"/>
                </a:cubicBezTo>
                <a:cubicBezTo>
                  <a:pt x="4137872" y="1667739"/>
                  <a:pt x="3925731" y="1653109"/>
                  <a:pt x="3768454" y="1592149"/>
                </a:cubicBezTo>
                <a:cubicBezTo>
                  <a:pt x="3611177" y="1531189"/>
                  <a:pt x="3366118" y="1416584"/>
                  <a:pt x="3256390" y="1343432"/>
                </a:cubicBezTo>
                <a:cubicBezTo>
                  <a:pt x="3146662" y="1270280"/>
                  <a:pt x="3192991" y="1210539"/>
                  <a:pt x="3110086" y="1153237"/>
                </a:cubicBezTo>
                <a:cubicBezTo>
                  <a:pt x="3027181" y="1095935"/>
                  <a:pt x="2878439" y="1038632"/>
                  <a:pt x="2758957" y="999618"/>
                </a:cubicBezTo>
                <a:cubicBezTo>
                  <a:pt x="2639475" y="960604"/>
                  <a:pt x="2393197" y="919151"/>
                  <a:pt x="2393197" y="919151"/>
                </a:cubicBezTo>
                <a:cubicBezTo>
                  <a:pt x="2268839" y="891109"/>
                  <a:pt x="2138384" y="870382"/>
                  <a:pt x="2012806" y="831368"/>
                </a:cubicBezTo>
                <a:cubicBezTo>
                  <a:pt x="1887228" y="792354"/>
                  <a:pt x="1789692" y="737489"/>
                  <a:pt x="1639731" y="685064"/>
                </a:cubicBezTo>
                <a:cubicBezTo>
                  <a:pt x="1489770" y="632639"/>
                  <a:pt x="1245930" y="569240"/>
                  <a:pt x="1113037" y="516815"/>
                </a:cubicBezTo>
                <a:cubicBezTo>
                  <a:pt x="980144" y="464390"/>
                  <a:pt x="842374" y="370511"/>
                  <a:pt x="842374" y="370511"/>
                </a:cubicBezTo>
                <a:cubicBezTo>
                  <a:pt x="750934" y="321743"/>
                  <a:pt x="683878" y="270537"/>
                  <a:pt x="564397" y="224207"/>
                </a:cubicBezTo>
                <a:cubicBezTo>
                  <a:pt x="444916" y="177877"/>
                  <a:pt x="219363" y="129109"/>
                  <a:pt x="125485" y="92533"/>
                </a:cubicBezTo>
                <a:cubicBezTo>
                  <a:pt x="31607" y="55957"/>
                  <a:pt x="9660" y="-19633"/>
                  <a:pt x="1126" y="4751"/>
                </a:cubicBezTo>
                <a:cubicBezTo>
                  <a:pt x="-7408" y="29135"/>
                  <a:pt x="34044" y="164466"/>
                  <a:pt x="74278" y="238837"/>
                </a:cubicBezTo>
                <a:cubicBezTo>
                  <a:pt x="114512" y="313208"/>
                  <a:pt x="73059" y="299797"/>
                  <a:pt x="227897" y="41440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41942" y="4487612"/>
            <a:ext cx="1398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Центральный-2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608726" y="5277897"/>
            <a:ext cx="1080000" cy="288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Восточный-1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37148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4505" y="124874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Геологическое положение участков </a:t>
            </a:r>
          </a:p>
          <a:p>
            <a:pPr algn="ctr"/>
            <a:r>
              <a:rPr lang="ru-RU" sz="2200" b="1" dirty="0" smtClean="0"/>
              <a:t>Центральный-1 и Центральный-2</a:t>
            </a:r>
            <a:endParaRPr lang="ru-RU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74" y="1469428"/>
            <a:ext cx="4840833" cy="4524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" y="1120728"/>
            <a:ext cx="2333607" cy="16105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/>
          <a:stretch/>
        </p:blipFill>
        <p:spPr>
          <a:xfrm>
            <a:off x="128489" y="4655680"/>
            <a:ext cx="2329657" cy="1887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0" y="2817046"/>
            <a:ext cx="2330814" cy="1748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77" y="84196"/>
            <a:ext cx="1440488" cy="6700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321" y="1120728"/>
            <a:ext cx="230223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 err="1">
                <a:latin typeface="Bahnschrift" panose="020B0502040204020203" pitchFamily="34" charset="0"/>
              </a:rPr>
              <a:t>т</a:t>
            </a:r>
            <a:r>
              <a:rPr lang="ru-RU" sz="1400" dirty="0" err="1" smtClean="0">
                <a:latin typeface="Bahnschrift" panose="020B0502040204020203" pitchFamily="34" charset="0"/>
              </a:rPr>
              <a:t>урбидитовые</a:t>
            </a:r>
            <a:r>
              <a:rPr lang="ru-RU" sz="1400" dirty="0" smtClean="0">
                <a:latin typeface="Bahnschrift" panose="020B0502040204020203" pitchFamily="34" charset="0"/>
              </a:rPr>
              <a:t> песчаники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5129" y="4650935"/>
            <a:ext cx="1653017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 err="1">
                <a:latin typeface="Bahnschrift" panose="020B0502040204020203" pitchFamily="34" charset="0"/>
              </a:rPr>
              <a:t>п</a:t>
            </a:r>
            <a:r>
              <a:rPr lang="ru-RU" sz="1400" dirty="0" err="1" smtClean="0">
                <a:latin typeface="Bahnschrift" panose="020B0502040204020203" pitchFamily="34" charset="0"/>
              </a:rPr>
              <a:t>иллоу</a:t>
            </a:r>
            <a:r>
              <a:rPr lang="ru-RU" sz="1400" dirty="0" smtClean="0">
                <a:latin typeface="Bahnschrift" panose="020B0502040204020203" pitchFamily="34" charset="0"/>
              </a:rPr>
              <a:t>-базальты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421" y="2817046"/>
            <a:ext cx="1737976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</a:rPr>
              <a:t>л</a:t>
            </a:r>
            <a:r>
              <a:rPr lang="ru-RU" sz="1400" dirty="0" smtClean="0">
                <a:latin typeface="Bahnschrift" panose="020B0502040204020203" pitchFamily="34" charset="0"/>
              </a:rPr>
              <a:t>енточные кремни</a:t>
            </a:r>
            <a:endParaRPr lang="ru-RU" sz="1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32" y="122464"/>
            <a:ext cx="1404927" cy="442504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69807" y="4630720"/>
            <a:ext cx="8757048" cy="2065137"/>
            <a:chOff x="269807" y="4630720"/>
            <a:chExt cx="8757048" cy="206513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6845" y="4636956"/>
              <a:ext cx="2745202" cy="205890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07" y="4630720"/>
              <a:ext cx="3097705" cy="206513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1380" y="4630720"/>
              <a:ext cx="2815475" cy="2065136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47" y="945942"/>
            <a:ext cx="4640259" cy="3585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6843" y="2607732"/>
            <a:ext cx="665567" cy="2616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Bahnschrift" panose="020B0502040204020203" pitchFamily="34" charset="0"/>
              </a:rPr>
              <a:t>It-29-17</a:t>
            </a:r>
            <a:endParaRPr lang="ru-RU" sz="1100" b="1" dirty="0">
              <a:latin typeface="Bahnschrift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/>
          <a:stretch/>
        </p:blipFill>
        <p:spPr>
          <a:xfrm>
            <a:off x="269807" y="1077686"/>
            <a:ext cx="2465614" cy="34698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1828" y="4630720"/>
            <a:ext cx="80021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hnschrift" panose="020B0502040204020203" pitchFamily="34" charset="0"/>
              </a:rPr>
              <a:t>It-29-17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1676" y="4630720"/>
            <a:ext cx="88517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hnschrift" panose="020B0502040204020203" pitchFamily="34" charset="0"/>
              </a:rPr>
              <a:t>17081704</a:t>
            </a:r>
            <a:endParaRPr lang="ru-RU" sz="1400" dirty="0">
              <a:latin typeface="Bahnschrif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2195" y="93288"/>
            <a:ext cx="46135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/>
              <a:t>Геологическое положение участков </a:t>
            </a:r>
          </a:p>
          <a:p>
            <a:pPr algn="ctr"/>
            <a:r>
              <a:rPr lang="ru-RU" sz="2200" b="1" dirty="0" smtClean="0"/>
              <a:t>Восточный-1 и Восточный-2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7305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6484" y="1979290"/>
            <a:ext cx="4226699" cy="1606058"/>
            <a:chOff x="68077" y="1989391"/>
            <a:chExt cx="4226699" cy="1606058"/>
          </a:xfrm>
        </p:grpSpPr>
        <p:sp>
          <p:nvSpPr>
            <p:cNvPr id="24" name="object 5"/>
            <p:cNvSpPr/>
            <p:nvPr/>
          </p:nvSpPr>
          <p:spPr>
            <a:xfrm>
              <a:off x="68078" y="1989392"/>
              <a:ext cx="2105124" cy="16060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77" y="1989392"/>
              <a:ext cx="768775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Bahnschrift" panose="020B0502040204020203" pitchFamily="34" charset="0"/>
                </a:rPr>
                <a:t>It-25-18</a:t>
              </a:r>
              <a:endParaRPr lang="ru-RU" sz="1200" b="1" dirty="0">
                <a:latin typeface="Bahnschrift" panose="020B0502040204020203" pitchFamily="34" charset="0"/>
              </a:endParaRPr>
            </a:p>
          </p:txBody>
        </p:sp>
        <p:sp>
          <p:nvSpPr>
            <p:cNvPr id="14" name="object 5"/>
            <p:cNvSpPr/>
            <p:nvPr/>
          </p:nvSpPr>
          <p:spPr>
            <a:xfrm>
              <a:off x="2189651" y="1989391"/>
              <a:ext cx="2105125" cy="160605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9958" y="1989392"/>
              <a:ext cx="688009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Bahnschrift" panose="020B0502040204020203" pitchFamily="34" charset="0"/>
                </a:rPr>
                <a:t>It-91-18</a:t>
              </a:r>
              <a:endParaRPr lang="ru-RU" sz="1200" b="1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39" name="object 7"/>
          <p:cNvSpPr txBox="1"/>
          <p:nvPr/>
        </p:nvSpPr>
        <p:spPr>
          <a:xfrm>
            <a:off x="156484" y="857836"/>
            <a:ext cx="3660994" cy="1088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Структура: </a:t>
            </a:r>
            <a:r>
              <a:rPr lang="ru-RU" sz="1400" spc="-5" dirty="0" smtClean="0">
                <a:cs typeface="Arial" panose="020B0604020202020204" pitchFamily="34" charset="0"/>
              </a:rPr>
              <a:t>псаммитовая</a:t>
            </a: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Текстура: </a:t>
            </a:r>
            <a:r>
              <a:rPr lang="ru-RU" sz="1400" spc="-5" dirty="0" smtClean="0">
                <a:cs typeface="Arial" panose="020B0604020202020204" pitchFamily="34" charset="0"/>
              </a:rPr>
              <a:t>массивная (однородная)</a:t>
            </a: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Размерность: </a:t>
            </a:r>
            <a:r>
              <a:rPr lang="ru-RU" sz="1400" spc="-5" dirty="0" smtClean="0">
                <a:cs typeface="Arial" panose="020B0604020202020204" pitchFamily="34" charset="0"/>
              </a:rPr>
              <a:t>мелко-среднезернистые</a:t>
            </a:r>
          </a:p>
          <a:p>
            <a:pPr marR="5080"/>
            <a:r>
              <a:rPr lang="ru-RU" sz="1400" b="1" spc="-5" dirty="0" err="1" smtClean="0">
                <a:cs typeface="Arial" panose="020B0604020202020204" pitchFamily="34" charset="0"/>
              </a:rPr>
              <a:t>Окатанность</a:t>
            </a:r>
            <a:r>
              <a:rPr lang="ru-RU" sz="1400" b="1" spc="-5" dirty="0" smtClean="0">
                <a:cs typeface="Arial" panose="020B0604020202020204" pitchFamily="34" charset="0"/>
              </a:rPr>
              <a:t>: </a:t>
            </a:r>
            <a:r>
              <a:rPr lang="ru-RU" sz="1400" spc="-5" dirty="0" smtClean="0">
                <a:cs typeface="Arial" panose="020B0604020202020204" pitchFamily="34" charset="0"/>
              </a:rPr>
              <a:t>угловатые до слабо окатанных</a:t>
            </a: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Сортировка: </a:t>
            </a:r>
            <a:r>
              <a:rPr lang="ru-RU" sz="1400" spc="-5" dirty="0" smtClean="0">
                <a:cs typeface="Arial" panose="020B0604020202020204" pitchFamily="34" charset="0"/>
              </a:rPr>
              <a:t>плохая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6484" y="446284"/>
            <a:ext cx="390414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Участки Центральный-1 и Центральный-2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81336" y="6220"/>
            <a:ext cx="4064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Петрографическая характеристика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621"/>
          <a:stretch/>
        </p:blipFill>
        <p:spPr>
          <a:xfrm>
            <a:off x="925259" y="3618041"/>
            <a:ext cx="2719035" cy="273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965" y="6463726"/>
            <a:ext cx="8486071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Kfs</a:t>
            </a:r>
            <a:r>
              <a:rPr lang="en-US" sz="1200" b="1" dirty="0" smtClean="0"/>
              <a:t> </a:t>
            </a:r>
            <a:r>
              <a:rPr lang="en-US" sz="1200" dirty="0" smtClean="0"/>
              <a:t>– </a:t>
            </a:r>
            <a:r>
              <a:rPr lang="ru-RU" sz="1200" dirty="0" smtClean="0"/>
              <a:t>калиевый полевой шпат; </a:t>
            </a:r>
            <a:r>
              <a:rPr lang="en-US" sz="1200" b="1" dirty="0" err="1" smtClean="0"/>
              <a:t>Lv</a:t>
            </a:r>
            <a:r>
              <a:rPr lang="en-US" sz="1200" dirty="0" smtClean="0"/>
              <a:t> –</a:t>
            </a:r>
            <a:r>
              <a:rPr lang="ru-RU" sz="1200" dirty="0" smtClean="0"/>
              <a:t> обломки вулканических пород; </a:t>
            </a:r>
            <a:r>
              <a:rPr lang="en-US" sz="1200" b="1" dirty="0" smtClean="0"/>
              <a:t>Ls </a:t>
            </a:r>
            <a:r>
              <a:rPr lang="en-US" sz="1200" dirty="0" smtClean="0"/>
              <a:t>– </a:t>
            </a:r>
            <a:r>
              <a:rPr lang="ru-RU" sz="1200" dirty="0" smtClean="0"/>
              <a:t>обломки осадочных пород; </a:t>
            </a:r>
            <a:r>
              <a:rPr lang="en-US" sz="1200" b="1" dirty="0" smtClean="0"/>
              <a:t>Pl</a:t>
            </a:r>
            <a:r>
              <a:rPr lang="en-US" sz="1200" dirty="0" smtClean="0"/>
              <a:t> – </a:t>
            </a:r>
            <a:r>
              <a:rPr lang="ru-RU" sz="1200" dirty="0" smtClean="0"/>
              <a:t>плагиоклаз; </a:t>
            </a:r>
            <a:r>
              <a:rPr lang="en-US" sz="1200" b="1" dirty="0" err="1" smtClean="0"/>
              <a:t>Qtz</a:t>
            </a:r>
            <a:r>
              <a:rPr lang="en-US" sz="1200" dirty="0" smtClean="0"/>
              <a:t> –</a:t>
            </a:r>
            <a:r>
              <a:rPr lang="ru-RU" sz="1200" dirty="0" smtClean="0"/>
              <a:t> кварц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8410" y="446284"/>
            <a:ext cx="34127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Участки Восточный-1 и Восточный-2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9" name="object 7"/>
          <p:cNvSpPr txBox="1"/>
          <p:nvPr/>
        </p:nvSpPr>
        <p:spPr>
          <a:xfrm>
            <a:off x="4958410" y="857836"/>
            <a:ext cx="3435348" cy="10887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Структура: </a:t>
            </a:r>
            <a:r>
              <a:rPr lang="ru-RU" sz="1400" spc="-5" dirty="0" smtClean="0">
                <a:cs typeface="Arial" panose="020B0604020202020204" pitchFamily="34" charset="0"/>
              </a:rPr>
              <a:t>псаммитовая</a:t>
            </a: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Текстура: </a:t>
            </a:r>
            <a:r>
              <a:rPr lang="ru-RU" sz="1400" spc="-5" dirty="0" smtClean="0">
                <a:cs typeface="Arial" panose="020B0604020202020204" pitchFamily="34" charset="0"/>
              </a:rPr>
              <a:t>массивная (однородная)</a:t>
            </a: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Размерность: </a:t>
            </a:r>
            <a:r>
              <a:rPr lang="ru-RU" sz="1400" spc="-5" dirty="0" err="1" smtClean="0">
                <a:cs typeface="Arial" panose="020B0604020202020204" pitchFamily="34" charset="0"/>
              </a:rPr>
              <a:t>средне-крупнозернистые</a:t>
            </a:r>
            <a:endParaRPr lang="ru-RU" sz="1400" spc="-5" dirty="0" smtClean="0">
              <a:cs typeface="Arial" panose="020B0604020202020204" pitchFamily="34" charset="0"/>
            </a:endParaRPr>
          </a:p>
          <a:p>
            <a:pPr marR="5080"/>
            <a:r>
              <a:rPr lang="ru-RU" sz="1400" b="1" spc="-5" dirty="0" err="1" smtClean="0">
                <a:cs typeface="Arial" panose="020B0604020202020204" pitchFamily="34" charset="0"/>
              </a:rPr>
              <a:t>Окатанность</a:t>
            </a:r>
            <a:r>
              <a:rPr lang="ru-RU" sz="1400" b="1" spc="-5" dirty="0" smtClean="0">
                <a:cs typeface="Arial" panose="020B0604020202020204" pitchFamily="34" charset="0"/>
              </a:rPr>
              <a:t>: </a:t>
            </a:r>
            <a:r>
              <a:rPr lang="ru-RU" sz="1400" spc="-5" dirty="0" smtClean="0">
                <a:cs typeface="Arial" panose="020B0604020202020204" pitchFamily="34" charset="0"/>
              </a:rPr>
              <a:t>от плохо до </a:t>
            </a:r>
            <a:r>
              <a:rPr lang="ru-RU" sz="1400" spc="-5" dirty="0" err="1" smtClean="0">
                <a:cs typeface="Arial" panose="020B0604020202020204" pitchFamily="34" charset="0"/>
              </a:rPr>
              <a:t>полуокатанных</a:t>
            </a:r>
            <a:endParaRPr lang="ru-RU" sz="1400" spc="-5" dirty="0" smtClean="0">
              <a:cs typeface="Arial" panose="020B0604020202020204" pitchFamily="34" charset="0"/>
            </a:endParaRPr>
          </a:p>
          <a:p>
            <a:pPr marR="5080"/>
            <a:r>
              <a:rPr lang="ru-RU" sz="1400" b="1" spc="-5" dirty="0" smtClean="0">
                <a:cs typeface="Arial" panose="020B0604020202020204" pitchFamily="34" charset="0"/>
              </a:rPr>
              <a:t>Сортировка: </a:t>
            </a:r>
            <a:r>
              <a:rPr lang="ru-RU" sz="1400" spc="-5" dirty="0" smtClean="0">
                <a:cs typeface="Arial" panose="020B0604020202020204" pitchFamily="34" charset="0"/>
              </a:rPr>
              <a:t>плохая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958410" y="1949645"/>
            <a:ext cx="4152255" cy="1649421"/>
            <a:chOff x="4848710" y="1960482"/>
            <a:chExt cx="4152255" cy="164942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10" y="1974937"/>
              <a:ext cx="2067903" cy="1634966"/>
            </a:xfrm>
            <a:prstGeom prst="rect">
              <a:avLst/>
            </a:prstGeom>
          </p:spPr>
        </p:pic>
        <p:pic>
          <p:nvPicPr>
            <p:cNvPr id="23" name="Рисунок 22" descr="it-27-18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3062" y="1970034"/>
              <a:ext cx="2067903" cy="162541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48710" y="1974868"/>
              <a:ext cx="748002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Bahnschrift" panose="020B0502040204020203" pitchFamily="34" charset="0"/>
                </a:rPr>
                <a:t>It-</a:t>
              </a:r>
              <a:r>
                <a:rPr lang="ru-RU" sz="1200" b="1" dirty="0" smtClean="0">
                  <a:latin typeface="Bahnschrift" panose="020B0502040204020203" pitchFamily="34" charset="0"/>
                </a:rPr>
                <a:t>32</a:t>
              </a:r>
              <a:r>
                <a:rPr lang="en-US" sz="1200" b="1" dirty="0" smtClean="0">
                  <a:latin typeface="Bahnschrift" panose="020B0502040204020203" pitchFamily="34" charset="0"/>
                </a:rPr>
                <a:t>-1</a:t>
              </a:r>
              <a:r>
                <a:rPr lang="ru-RU" sz="1200" b="1" dirty="0" smtClean="0">
                  <a:latin typeface="Bahnschrift" panose="020B0502040204020203" pitchFamily="34" charset="0"/>
                </a:rPr>
                <a:t>7</a:t>
              </a:r>
              <a:endParaRPr lang="ru-RU" sz="1200" b="1" dirty="0">
                <a:latin typeface="Bahnschrift" panose="020B050204020402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33062" y="1960482"/>
              <a:ext cx="737777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Bahnschrift" panose="020B0502040204020203" pitchFamily="34" charset="0"/>
                </a:rPr>
                <a:t>It-</a:t>
              </a:r>
              <a:r>
                <a:rPr lang="ru-RU" sz="1200" b="1" dirty="0" smtClean="0">
                  <a:latin typeface="Bahnschrift" panose="020B0502040204020203" pitchFamily="34" charset="0"/>
                </a:rPr>
                <a:t>27</a:t>
              </a:r>
              <a:r>
                <a:rPr lang="en-US" sz="1200" b="1" dirty="0" smtClean="0">
                  <a:latin typeface="Bahnschrift" panose="020B0502040204020203" pitchFamily="34" charset="0"/>
                </a:rPr>
                <a:t>-1</a:t>
              </a:r>
              <a:r>
                <a:rPr lang="ru-RU" sz="1200" b="1" dirty="0" smtClean="0">
                  <a:latin typeface="Bahnschrift" panose="020B0502040204020203" pitchFamily="34" charset="0"/>
                </a:rPr>
                <a:t>8</a:t>
              </a:r>
              <a:endParaRPr lang="ru-RU" sz="1200" b="1" dirty="0">
                <a:latin typeface="Bahnschrift" panose="020B0502040204020203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r="10167"/>
          <a:stretch/>
        </p:blipFill>
        <p:spPr>
          <a:xfrm>
            <a:off x="5687995" y="3617974"/>
            <a:ext cx="2705763" cy="273613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 flipV="1">
            <a:off x="4657974" y="446284"/>
            <a:ext cx="5110" cy="587006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0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2879" y="58797"/>
            <a:ext cx="643824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Результаты </a:t>
            </a:r>
            <a:r>
              <a:rPr sz="2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U-Pb </a:t>
            </a:r>
            <a:r>
              <a:rPr sz="2200" b="1" spc="-5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датирования </a:t>
            </a:r>
            <a:r>
              <a:rPr sz="2200" b="1" spc="-1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детритовых</a:t>
            </a:r>
            <a:r>
              <a:rPr sz="2200" b="1" spc="-1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sz="2200" b="1" spc="-10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цирконов</a:t>
            </a:r>
            <a:endParaRPr sz="2200" b="1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20988" y="526363"/>
            <a:ext cx="48985" cy="6249997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7672" r="16479" b="10317"/>
          <a:stretch/>
        </p:blipFill>
        <p:spPr>
          <a:xfrm>
            <a:off x="489972" y="526363"/>
            <a:ext cx="3895748" cy="2945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1287" y="628812"/>
            <a:ext cx="139858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Центральный-1</a:t>
            </a:r>
            <a:endParaRPr 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5421" y="617835"/>
            <a:ext cx="7649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It-03-17</a:t>
            </a:r>
          </a:p>
          <a:p>
            <a:pPr algn="ctr"/>
            <a:r>
              <a:rPr lang="en-US" sz="1400" b="1" dirty="0" smtClean="0"/>
              <a:t>N=46</a:t>
            </a:r>
            <a:endParaRPr lang="ru-RU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6677" r="16667" b="10500"/>
          <a:stretch/>
        </p:blipFill>
        <p:spPr>
          <a:xfrm>
            <a:off x="489972" y="3563404"/>
            <a:ext cx="3889858" cy="29062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1455" y="3697760"/>
            <a:ext cx="139858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Центральный-2</a:t>
            </a:r>
            <a:endParaRPr 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5420" y="3697760"/>
            <a:ext cx="7649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It-67-17</a:t>
            </a:r>
          </a:p>
          <a:p>
            <a:pPr algn="ctr"/>
            <a:r>
              <a:rPr lang="en-US" sz="1400" b="1" dirty="0" smtClean="0"/>
              <a:t>N=41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151941" y="3786741"/>
            <a:ext cx="3770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 Narrow" panose="020B0606020202030204" pitchFamily="34" charset="0"/>
              </a:rPr>
              <a:t>465</a:t>
            </a:r>
            <a:endParaRPr lang="ru-RU" sz="1100" b="1" dirty="0">
              <a:latin typeface="Arial Narrow" panose="020B0606020202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7879" r="16667" b="10432"/>
          <a:stretch/>
        </p:blipFill>
        <p:spPr>
          <a:xfrm>
            <a:off x="4905240" y="526363"/>
            <a:ext cx="4004133" cy="29455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91107" y="617835"/>
            <a:ext cx="7697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It-</a:t>
            </a:r>
            <a:r>
              <a:rPr lang="ru-RU" sz="1400" b="1" dirty="0" smtClean="0"/>
              <a:t>29</a:t>
            </a:r>
            <a:r>
              <a:rPr lang="en-US" sz="1400" b="1" dirty="0" smtClean="0"/>
              <a:t>-17</a:t>
            </a:r>
          </a:p>
          <a:p>
            <a:pPr algn="ctr"/>
            <a:r>
              <a:rPr lang="en-US" sz="1400" b="1" dirty="0" smtClean="0"/>
              <a:t>N=</a:t>
            </a:r>
            <a:r>
              <a:rPr lang="ru-RU" sz="1400" b="1" dirty="0" smtClean="0"/>
              <a:t>55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15920" y="628812"/>
            <a:ext cx="3769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603" r="17500" b="10432"/>
          <a:stretch/>
        </p:blipFill>
        <p:spPr>
          <a:xfrm>
            <a:off x="4905240" y="3574381"/>
            <a:ext cx="3951130" cy="2952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45235" y="3714431"/>
            <a:ext cx="91563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17081704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N=</a:t>
            </a:r>
            <a:r>
              <a:rPr lang="ru-RU" sz="1400" b="1" dirty="0" smtClean="0"/>
              <a:t>51</a:t>
            </a:r>
            <a:endParaRPr lang="ru-RU" sz="1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288784" y="3714431"/>
            <a:ext cx="449488" cy="333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479008" y="1190410"/>
            <a:ext cx="118186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Восточный-1</a:t>
            </a:r>
            <a:endParaRPr 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9008" y="4294283"/>
            <a:ext cx="118186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Восточный-2</a:t>
            </a:r>
            <a:endParaRPr lang="ru-RU" sz="1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2256</TotalTime>
  <Words>842</Words>
  <Application>Microsoft Office PowerPoint</Application>
  <PresentationFormat>Экран (4:3)</PresentationFormat>
  <Paragraphs>169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Bahnschrift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Фрагмент тектонической схемы северо-западной части  Центрально-Азиатского складчатого пояса</vt:lpstr>
      <vt:lpstr>Геологическая карта района исследований</vt:lpstr>
      <vt:lpstr>Презентация PowerPoint</vt:lpstr>
      <vt:lpstr>Презентация PowerPoint</vt:lpstr>
      <vt:lpstr>Презентация PowerPoint</vt:lpstr>
      <vt:lpstr>Результаты U-Pb датирования детритовых цирконов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Гурова</dc:creator>
  <cp:lastModifiedBy>Пользователь Windows</cp:lastModifiedBy>
  <cp:revision>87</cp:revision>
  <dcterms:created xsi:type="dcterms:W3CDTF">2020-09-10T08:13:32Z</dcterms:created>
  <dcterms:modified xsi:type="dcterms:W3CDTF">2022-09-06T07:00:23Z</dcterms:modified>
</cp:coreProperties>
</file>